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bookmarkIdSeed="2">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70" r:id="rId10"/>
    <p:sldId id="271" r:id="rId11"/>
    <p:sldId id="273" r:id="rId12"/>
    <p:sldId id="272" r:id="rId13"/>
    <p:sldId id="264" r:id="rId14"/>
    <p:sldId id="265" r:id="rId15"/>
    <p:sldId id="266" r:id="rId16"/>
    <p:sldId id="267" r:id="rId17"/>
    <p:sldId id="268" r:id="rId18"/>
    <p:sldId id="269" r:id="rId19"/>
  </p:sldIdLst>
  <p:sldSz cx="9144000" cy="5143500" type="screen16x9"/>
  <p:notesSz cx="6858000" cy="9144000"/>
  <p:embeddedFontLst>
    <p:embeddedFont>
      <p:font typeface="Average" panose="020B0604020202020204" charset="0"/>
      <p:regular r:id="rId21"/>
    </p:embeddedFont>
    <p:embeddedFont>
      <p:font typeface="Corsiva" panose="020B0604020202020204" charset="0"/>
      <p:regular r:id="rId22"/>
      <p:bold r:id="rId23"/>
      <p:italic r:id="rId24"/>
      <p:boldItalic r:id="rId25"/>
    </p:embeddedFont>
    <p:embeddedFont>
      <p:font typeface="Oswald" panose="020B0604020202020204" charset="0"/>
      <p:regular r:id="rId26"/>
      <p:bold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15:clr>
            <a:srgbClr val="9AA0A6"/>
          </p15:clr>
        </p15:guide>
        <p15:guide id="4" orient="horz" pos="9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474F"/>
    <a:srgbClr val="CACACA"/>
    <a:srgbClr val="667177"/>
    <a:srgbClr val="D5BA61"/>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5" d="100"/>
          <a:sy n="95" d="100"/>
        </p:scale>
        <p:origin x="54" y="291"/>
      </p:cViewPr>
      <p:guideLst>
        <p:guide orient="horz" pos="1620"/>
        <p:guide pos="2880"/>
        <p:guide orient="horz"/>
        <p:guide orient="horz" pos="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5ccd763793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5ccd763793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94857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ccd763793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5ccd763793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8746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5ccd763793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5ccd763793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54593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ccd763793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5ccd763793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5ccd763793_0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5ccd763793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5ccd763793_0_1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5ccd763793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5ccd763793_0_1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5ccd763793_0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5ccd763793_0_1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5ccd763793_0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5ccd763793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5ccd763793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5ccd763793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5ccd763793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5ccd763793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5ccd763793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5ccd763793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5ccd763793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5ccd763793_0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5ccd763793_0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ccd763793_0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ccd763793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5ccd763793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5ccd763793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5ccd763793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5ccd763793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ccd763793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5ccd763793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39561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to2law.com/"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to2law.com/"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to2law.com/"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to2law.com/"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to2law.com/"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to2law.com/"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www.to2law.com/"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to2law.com/"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to2law.com/"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to2law.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to2law.co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to2law.com/"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to2law.co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to2law.co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to2law.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to2law.com/"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www.to2law.com/"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229450" y="2627050"/>
            <a:ext cx="8520600" cy="11517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Clr>
                <a:schemeClr val="dk1"/>
              </a:buClr>
              <a:buSzPts val="1100"/>
              <a:buFont typeface="Arial"/>
              <a:buNone/>
            </a:pPr>
            <a:r>
              <a:rPr lang="en" sz="2400" b="1"/>
              <a:t>NORTHERN CALIFORNIA CONSTRUCTION DEFECT LITIGATION</a:t>
            </a:r>
            <a:endParaRPr sz="2400" b="1"/>
          </a:p>
          <a:p>
            <a:pPr marL="0" lvl="0" indent="0" algn="ctr" rtl="0">
              <a:lnSpc>
                <a:spcPct val="115000"/>
              </a:lnSpc>
              <a:spcBef>
                <a:spcPts val="0"/>
              </a:spcBef>
              <a:spcAft>
                <a:spcPts val="0"/>
              </a:spcAft>
              <a:buClr>
                <a:schemeClr val="dk1"/>
              </a:buClr>
              <a:buSzPts val="1100"/>
              <a:buFont typeface="Arial"/>
              <a:buNone/>
            </a:pPr>
            <a:endParaRPr sz="1100" b="1" u="sng"/>
          </a:p>
          <a:p>
            <a:pPr marL="0" lvl="0" indent="0" algn="ctr" rtl="0">
              <a:spcBef>
                <a:spcPts val="0"/>
              </a:spcBef>
              <a:spcAft>
                <a:spcPts val="0"/>
              </a:spcAft>
              <a:buNone/>
            </a:pPr>
            <a:endParaRPr/>
          </a:p>
        </p:txBody>
      </p:sp>
      <p:sp>
        <p:nvSpPr>
          <p:cNvPr id="60" name="Google Shape;60;p13"/>
          <p:cNvSpPr txBox="1">
            <a:spLocks noGrp="1"/>
          </p:cNvSpPr>
          <p:nvPr>
            <p:ph type="subTitle" idx="1"/>
          </p:nvPr>
        </p:nvSpPr>
        <p:spPr>
          <a:xfrm>
            <a:off x="311700" y="2914525"/>
            <a:ext cx="8520600" cy="7926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endParaRPr sz="1100" b="1" u="sng">
              <a:solidFill>
                <a:schemeClr val="dk1"/>
              </a:solidFill>
            </a:endParaRPr>
          </a:p>
          <a:p>
            <a:pPr marL="0" lvl="0" indent="0" algn="ctr" rtl="0">
              <a:lnSpc>
                <a:spcPct val="115000"/>
              </a:lnSpc>
              <a:spcBef>
                <a:spcPts val="0"/>
              </a:spcBef>
              <a:spcAft>
                <a:spcPts val="0"/>
              </a:spcAft>
              <a:buClr>
                <a:schemeClr val="dk1"/>
              </a:buClr>
              <a:buSzPts val="1100"/>
              <a:buFont typeface="Arial"/>
              <a:buNone/>
            </a:pPr>
            <a:r>
              <a:rPr lang="en" sz="1400" b="1">
                <a:solidFill>
                  <a:schemeClr val="dk1"/>
                </a:solidFill>
              </a:rPr>
              <a:t>AN INTRODUCTION</a:t>
            </a:r>
            <a:endParaRPr sz="1400" b="1">
              <a:solidFill>
                <a:schemeClr val="dk1"/>
              </a:solidFill>
            </a:endParaRPr>
          </a:p>
          <a:p>
            <a:pPr marL="0" lvl="0" indent="0" algn="ctr" rtl="0">
              <a:spcBef>
                <a:spcPts val="0"/>
              </a:spcBef>
              <a:spcAft>
                <a:spcPts val="0"/>
              </a:spcAft>
              <a:buNone/>
            </a:pPr>
            <a:endParaRPr/>
          </a:p>
        </p:txBody>
      </p:sp>
      <p:sp>
        <p:nvSpPr>
          <p:cNvPr id="61" name="Google Shape;61;p13"/>
          <p:cNvSpPr txBox="1"/>
          <p:nvPr/>
        </p:nvSpPr>
        <p:spPr>
          <a:xfrm>
            <a:off x="1723150" y="143550"/>
            <a:ext cx="5533200" cy="1316100"/>
          </a:xfrm>
          <a:prstGeom prst="rect">
            <a:avLst/>
          </a:prstGeom>
          <a:noFill/>
          <a:ln>
            <a:noFill/>
          </a:ln>
        </p:spPr>
        <p:txBody>
          <a:bodyPr spcFirstLastPara="1" wrap="square" lIns="91425" tIns="91425" rIns="91425" bIns="91425" anchor="t" anchorCtr="0">
            <a:noAutofit/>
          </a:bodyPr>
          <a:lstStyle/>
          <a:p>
            <a:pPr marL="0" lvl="0" indent="0" algn="ctr" rtl="0">
              <a:lnSpc>
                <a:spcPct val="69545"/>
              </a:lnSpc>
              <a:spcBef>
                <a:spcPts val="0"/>
              </a:spcBef>
              <a:spcAft>
                <a:spcPts val="0"/>
              </a:spcAft>
              <a:buNone/>
            </a:pPr>
            <a:r>
              <a:rPr lang="en" sz="700">
                <a:solidFill>
                  <a:srgbClr val="FFFFFF"/>
                </a:solidFill>
                <a:latin typeface="Average"/>
                <a:ea typeface="Average"/>
                <a:cs typeface="Average"/>
                <a:sym typeface="Average"/>
              </a:rPr>
              <a:t>Law Offices</a:t>
            </a:r>
            <a:endParaRPr sz="700">
              <a:solidFill>
                <a:srgbClr val="FFFFFF"/>
              </a:solidFill>
              <a:latin typeface="Average"/>
              <a:ea typeface="Average"/>
              <a:cs typeface="Average"/>
              <a:sym typeface="Average"/>
            </a:endParaRPr>
          </a:p>
          <a:p>
            <a:pPr marL="0" lvl="0" indent="0" algn="ctr" rtl="0">
              <a:lnSpc>
                <a:spcPct val="104545"/>
              </a:lnSpc>
              <a:spcBef>
                <a:spcPts val="0"/>
              </a:spcBef>
              <a:spcAft>
                <a:spcPts val="0"/>
              </a:spcAft>
              <a:buNone/>
            </a:pPr>
            <a:r>
              <a:rPr lang="en" sz="1050" b="1">
                <a:solidFill>
                  <a:srgbClr val="FFFFFF"/>
                </a:solidFill>
                <a:latin typeface="Average"/>
                <a:ea typeface="Average"/>
                <a:cs typeface="Average"/>
                <a:sym typeface="Average"/>
              </a:rPr>
              <a:t>TARKINGTON, O'NEILL, BARRACK </a:t>
            </a:r>
            <a:r>
              <a:rPr lang="en" sz="1000" b="1">
                <a:solidFill>
                  <a:srgbClr val="FFFFFF"/>
                </a:solidFill>
                <a:latin typeface="Average"/>
                <a:ea typeface="Average"/>
                <a:cs typeface="Average"/>
                <a:sym typeface="Average"/>
              </a:rPr>
              <a:t>&amp; </a:t>
            </a:r>
            <a:r>
              <a:rPr lang="en" sz="1050" b="1">
                <a:solidFill>
                  <a:srgbClr val="FFFFFF"/>
                </a:solidFill>
                <a:latin typeface="Average"/>
                <a:ea typeface="Average"/>
                <a:cs typeface="Average"/>
                <a:sym typeface="Average"/>
              </a:rPr>
              <a:t>CHONG</a:t>
            </a:r>
            <a:endParaRPr sz="1050" b="1">
              <a:solidFill>
                <a:srgbClr val="FFFFFF"/>
              </a:solidFill>
              <a:latin typeface="Average"/>
              <a:ea typeface="Average"/>
              <a:cs typeface="Average"/>
              <a:sym typeface="Average"/>
            </a:endParaRPr>
          </a:p>
          <a:p>
            <a:pPr marL="927100" marR="927100" lvl="0" indent="0" algn="ctr" rtl="0">
              <a:lnSpc>
                <a:spcPct val="89090"/>
              </a:lnSpc>
              <a:spcBef>
                <a:spcPts val="0"/>
              </a:spcBef>
              <a:spcAft>
                <a:spcPts val="0"/>
              </a:spcAft>
              <a:buNone/>
            </a:pPr>
            <a:r>
              <a:rPr lang="en" sz="700">
                <a:solidFill>
                  <a:srgbClr val="FFFFFF"/>
                </a:solidFill>
                <a:latin typeface="Average"/>
                <a:ea typeface="Average"/>
                <a:cs typeface="Average"/>
                <a:sym typeface="Average"/>
              </a:rPr>
              <a:t>A Professional Corporation</a:t>
            </a:r>
            <a:endParaRPr sz="700">
              <a:solidFill>
                <a:srgbClr val="FFFFFF"/>
              </a:solidFill>
              <a:latin typeface="Average"/>
              <a:ea typeface="Average"/>
              <a:cs typeface="Average"/>
              <a:sym typeface="Average"/>
            </a:endParaRPr>
          </a:p>
          <a:p>
            <a:pPr marL="660400" marR="647700" lvl="0" indent="0" algn="ctr" rtl="0">
              <a:lnSpc>
                <a:spcPct val="89090"/>
              </a:lnSpc>
              <a:spcBef>
                <a:spcPts val="0"/>
              </a:spcBef>
              <a:spcAft>
                <a:spcPts val="0"/>
              </a:spcAft>
              <a:buNone/>
            </a:pPr>
            <a:r>
              <a:rPr lang="en" sz="700">
                <a:solidFill>
                  <a:srgbClr val="FFFFFF"/>
                </a:solidFill>
                <a:latin typeface="Average"/>
                <a:ea typeface="Average"/>
                <a:cs typeface="Average"/>
                <a:sym typeface="Average"/>
              </a:rPr>
              <a:t>201 MISSION STREET, SUITE 710</a:t>
            </a:r>
            <a:endParaRPr sz="700">
              <a:solidFill>
                <a:srgbClr val="FFFFFF"/>
              </a:solidFill>
              <a:latin typeface="Average"/>
              <a:ea typeface="Average"/>
              <a:cs typeface="Average"/>
              <a:sym typeface="Average"/>
            </a:endParaRPr>
          </a:p>
          <a:p>
            <a:pPr marL="660400" marR="647700" lvl="0" indent="0" algn="ctr" rtl="0">
              <a:lnSpc>
                <a:spcPct val="89090"/>
              </a:lnSpc>
              <a:spcBef>
                <a:spcPts val="0"/>
              </a:spcBef>
              <a:spcAft>
                <a:spcPts val="0"/>
              </a:spcAft>
              <a:buNone/>
            </a:pPr>
            <a:r>
              <a:rPr lang="en" sz="700">
                <a:solidFill>
                  <a:srgbClr val="FFFFFF"/>
                </a:solidFill>
                <a:latin typeface="Average"/>
                <a:ea typeface="Average"/>
                <a:cs typeface="Average"/>
                <a:sym typeface="Average"/>
              </a:rPr>
              <a:t>SAN FRANCISCO, CALIFORNIA 94105 TELEPHONE (415) 777-5501</a:t>
            </a:r>
            <a:endParaRPr sz="700">
              <a:solidFill>
                <a:srgbClr val="FFFFFF"/>
              </a:solidFill>
              <a:latin typeface="Average"/>
              <a:ea typeface="Average"/>
              <a:cs typeface="Average"/>
              <a:sym typeface="Average"/>
            </a:endParaRPr>
          </a:p>
          <a:p>
            <a:pPr marL="660400" marR="647700" lvl="0" indent="0" algn="ctr" rtl="0">
              <a:lnSpc>
                <a:spcPct val="89090"/>
              </a:lnSpc>
              <a:spcBef>
                <a:spcPts val="0"/>
              </a:spcBef>
              <a:spcAft>
                <a:spcPts val="0"/>
              </a:spcAft>
              <a:buNone/>
            </a:pPr>
            <a:r>
              <a:rPr lang="en" sz="700">
                <a:solidFill>
                  <a:srgbClr val="FFFFFF"/>
                </a:solidFill>
                <a:latin typeface="Average"/>
                <a:ea typeface="Average"/>
                <a:cs typeface="Average"/>
                <a:sym typeface="Average"/>
              </a:rPr>
              <a:t>FACSIMILE (415) 546-4962</a:t>
            </a:r>
            <a:endParaRPr sz="700">
              <a:solidFill>
                <a:srgbClr val="FFFFFF"/>
              </a:solidFill>
              <a:latin typeface="Average"/>
              <a:ea typeface="Average"/>
              <a:cs typeface="Average"/>
              <a:sym typeface="Average"/>
            </a:endParaRPr>
          </a:p>
          <a:p>
            <a:pPr marL="0" lvl="0" indent="0" algn="l" rtl="0">
              <a:lnSpc>
                <a:spcPct val="115000"/>
              </a:lnSpc>
              <a:spcBef>
                <a:spcPts val="0"/>
              </a:spcBef>
              <a:spcAft>
                <a:spcPts val="0"/>
              </a:spcAft>
              <a:buNone/>
            </a:pPr>
            <a:endParaRPr sz="2400" b="1">
              <a:solidFill>
                <a:srgbClr val="FFFFFF"/>
              </a:solidFill>
              <a:latin typeface="Corsiva"/>
              <a:ea typeface="Corsiva"/>
              <a:cs typeface="Corsiva"/>
              <a:sym typeface="Corsiva"/>
            </a:endParaRPr>
          </a:p>
          <a:p>
            <a:pPr marL="0" lvl="0" indent="0" algn="ctr" rtl="0">
              <a:lnSpc>
                <a:spcPct val="115000"/>
              </a:lnSpc>
              <a:spcBef>
                <a:spcPts val="0"/>
              </a:spcBef>
              <a:spcAft>
                <a:spcPts val="0"/>
              </a:spcAft>
              <a:buNone/>
            </a:pPr>
            <a:endParaRPr sz="2400" b="1">
              <a:solidFill>
                <a:srgbClr val="FFFFFF"/>
              </a:solidFill>
              <a:latin typeface="Corsiva"/>
              <a:ea typeface="Corsiva"/>
              <a:cs typeface="Corsiva"/>
              <a:sym typeface="Corsiva"/>
            </a:endParaRPr>
          </a:p>
          <a:p>
            <a:pPr marL="0" lvl="0" indent="0" algn="l" rtl="0">
              <a:spcBef>
                <a:spcPts val="0"/>
              </a:spcBef>
              <a:spcAft>
                <a:spcPts val="0"/>
              </a:spcAft>
              <a:buNone/>
            </a:pPr>
            <a:endParaRPr/>
          </a:p>
        </p:txBody>
      </p:sp>
      <p:sp>
        <p:nvSpPr>
          <p:cNvPr id="62" name="Google Shape;62;p13"/>
          <p:cNvSpPr txBox="1"/>
          <p:nvPr/>
        </p:nvSpPr>
        <p:spPr>
          <a:xfrm>
            <a:off x="1996000" y="1278100"/>
            <a:ext cx="4987500" cy="582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2400" b="1">
                <a:solidFill>
                  <a:srgbClr val="FFFFFF"/>
                </a:solidFill>
                <a:latin typeface="Corsiva"/>
                <a:ea typeface="Corsiva"/>
                <a:cs typeface="Corsiva"/>
                <a:sym typeface="Corsiva"/>
              </a:rPr>
              <a:t>Presents:</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1000"/>
                                        <p:tgtEl>
                                          <p:spTgt spid="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0"/>
                                        </p:tgtEl>
                                        <p:attrNameLst>
                                          <p:attrName>style.visibility</p:attrName>
                                        </p:attrNameLst>
                                      </p:cBhvr>
                                      <p:to>
                                        <p:strVal val="visible"/>
                                      </p:to>
                                    </p:set>
                                    <p:animEffect transition="in" filter="fade">
                                      <p:cBhvr>
                                        <p:cTn id="12" dur="3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63042" y="244906"/>
            <a:ext cx="8918725" cy="909300"/>
          </a:xfrm>
          <a:prstGeom prst="rect">
            <a:avLst/>
          </a:prstGeom>
        </p:spPr>
        <p:txBody>
          <a:bodyPr spcFirstLastPara="1" wrap="square" lIns="91425" tIns="91425" rIns="91425" bIns="91425" anchor="ctr" anchorCtr="0">
            <a:noAutofit/>
          </a:bodyPr>
          <a:lstStyle/>
          <a:p>
            <a:pPr marL="512763" lvl="0" indent="-512763">
              <a:buSzPts val="3600"/>
            </a:pPr>
            <a:r>
              <a:rPr lang="en-US" sz="4000" dirty="0"/>
              <a:t>§ 896. Standards for residential construction    continued…</a:t>
            </a:r>
            <a:endParaRPr sz="4000" dirty="0"/>
          </a:p>
        </p:txBody>
      </p:sp>
      <p:sp>
        <p:nvSpPr>
          <p:cNvPr id="115" name="Google Shape;115;p20"/>
          <p:cNvSpPr txBox="1"/>
          <p:nvPr/>
        </p:nvSpPr>
        <p:spPr>
          <a:xfrm>
            <a:off x="1475575" y="4816325"/>
            <a:ext cx="6277800" cy="288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b="1" dirty="0">
                <a:solidFill>
                  <a:schemeClr val="lt1"/>
                </a:solidFill>
                <a:latin typeface="Average"/>
                <a:ea typeface="Average"/>
                <a:cs typeface="Average"/>
                <a:sym typeface="Average"/>
              </a:rPr>
              <a:t>Tarkington, O’Neill, Barrack &amp; Chong ╽ Northern California Construction Defect Litigation </a:t>
            </a:r>
            <a:r>
              <a:rPr lang="en" sz="1000" b="1" dirty="0">
                <a:solidFill>
                  <a:srgbClr val="37474F"/>
                </a:solidFill>
                <a:latin typeface="Average"/>
                <a:ea typeface="Average"/>
                <a:cs typeface="Average"/>
                <a:sym typeface="Average"/>
              </a:rPr>
              <a:t>╽</a:t>
            </a:r>
            <a:r>
              <a:rPr lang="en" sz="1000" b="1" u="sng" dirty="0">
                <a:solidFill>
                  <a:srgbClr val="37474F"/>
                </a:solidFill>
                <a:latin typeface="Average"/>
                <a:ea typeface="Average"/>
                <a:cs typeface="Average"/>
                <a:sym typeface="Average"/>
                <a:hlinkClick r:id="rId3">
                  <a:extLst>
                    <a:ext uri="{A12FA001-AC4F-418D-AE19-62706E023703}">
                      <ahyp:hlinkClr xmlns:ahyp="http://schemas.microsoft.com/office/drawing/2018/hyperlinkcolor" val="tx"/>
                    </a:ext>
                  </a:extLst>
                </a:hlinkClick>
              </a:rPr>
              <a:t>www.to2law.com</a:t>
            </a:r>
            <a:endParaRPr sz="1000" b="1" u="sng" dirty="0">
              <a:solidFill>
                <a:srgbClr val="37474F"/>
              </a:solidFill>
              <a:latin typeface="Average"/>
              <a:ea typeface="Average"/>
              <a:cs typeface="Average"/>
              <a:sym typeface="Average"/>
              <a:hlinkClick r:id="rId3"/>
            </a:endParaRPr>
          </a:p>
          <a:p>
            <a:pPr marL="0" lvl="0" indent="0" algn="l" rtl="0">
              <a:spcBef>
                <a:spcPts val="0"/>
              </a:spcBef>
              <a:spcAft>
                <a:spcPts val="0"/>
              </a:spcAft>
              <a:buNone/>
            </a:pPr>
            <a:endParaRPr sz="1000" dirty="0">
              <a:solidFill>
                <a:schemeClr val="lt1"/>
              </a:solidFill>
              <a:latin typeface="Average"/>
              <a:ea typeface="Average"/>
              <a:cs typeface="Average"/>
              <a:sym typeface="Average"/>
            </a:endParaRPr>
          </a:p>
        </p:txBody>
      </p:sp>
      <p:sp>
        <p:nvSpPr>
          <p:cNvPr id="5" name="Google Shape;121;p21">
            <a:extLst>
              <a:ext uri="{FF2B5EF4-FFF2-40B4-BE49-F238E27FC236}">
                <a16:creationId xmlns:a16="http://schemas.microsoft.com/office/drawing/2014/main" id="{80B76E2E-6458-4BA4-9D2E-9F357B49400A}"/>
              </a:ext>
            </a:extLst>
          </p:cNvPr>
          <p:cNvSpPr txBox="1">
            <a:spLocks/>
          </p:cNvSpPr>
          <p:nvPr/>
        </p:nvSpPr>
        <p:spPr>
          <a:xfrm>
            <a:off x="461117" y="1348455"/>
            <a:ext cx="8520650" cy="77665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spcBef>
                <a:spcPts val="1600"/>
              </a:spcBef>
              <a:spcAft>
                <a:spcPts val="1600"/>
              </a:spcAft>
            </a:pPr>
            <a:endParaRPr lang="en-US" dirty="0"/>
          </a:p>
        </p:txBody>
      </p:sp>
      <p:sp>
        <p:nvSpPr>
          <p:cNvPr id="10" name="Google Shape;121;p21">
            <a:extLst>
              <a:ext uri="{FF2B5EF4-FFF2-40B4-BE49-F238E27FC236}">
                <a16:creationId xmlns:a16="http://schemas.microsoft.com/office/drawing/2014/main" id="{2F6CE390-3CDE-45C3-BFB8-6BBDB4780348}"/>
              </a:ext>
            </a:extLst>
          </p:cNvPr>
          <p:cNvSpPr txBox="1">
            <a:spLocks/>
          </p:cNvSpPr>
          <p:nvPr/>
        </p:nvSpPr>
        <p:spPr>
          <a:xfrm>
            <a:off x="461117" y="1717620"/>
            <a:ext cx="8520650" cy="776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accent3"/>
              </a:buClr>
              <a:buSzPts val="1800"/>
              <a:buFont typeface="Average"/>
              <a:buChar char="●"/>
              <a:defRPr sz="1800" b="0" i="0" u="none" strike="noStrike" cap="none">
                <a:solidFill>
                  <a:schemeClr val="accent3"/>
                </a:solidFill>
                <a:latin typeface="Average"/>
                <a:ea typeface="Average"/>
                <a:cs typeface="Average"/>
                <a:sym typeface="Average"/>
              </a:defRPr>
            </a:lvl1pPr>
            <a:lvl2pPr marL="914400" marR="0" lvl="1"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2pPr>
            <a:lvl3pPr marL="1371600" marR="0" lvl="2"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3pPr>
            <a:lvl4pPr marL="1828800" marR="0" lvl="3"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4pPr>
            <a:lvl5pPr marL="2286000" marR="0" lvl="4"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5pPr>
            <a:lvl6pPr marL="2743200" marR="0" lvl="5"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6pPr>
            <a:lvl7pPr marL="3200400" marR="0" lvl="6"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7pPr>
            <a:lvl8pPr marL="3657600" marR="0" lvl="7"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8pPr>
            <a:lvl9pPr marL="4114800" marR="0" lvl="8" indent="-317500" algn="l" rtl="0">
              <a:lnSpc>
                <a:spcPct val="115000"/>
              </a:lnSpc>
              <a:spcBef>
                <a:spcPts val="1600"/>
              </a:spcBef>
              <a:spcAft>
                <a:spcPts val="160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9pPr>
          </a:lstStyle>
          <a:p>
            <a:pPr marL="76200" indent="0">
              <a:buSzPts val="2400"/>
              <a:buNone/>
            </a:pPr>
            <a:r>
              <a:rPr lang="en-US" sz="3200" dirty="0">
                <a:solidFill>
                  <a:srgbClr val="37474F"/>
                </a:solidFill>
              </a:rPr>
              <a:t>D. With Respect to Fire Protection Issues:</a:t>
            </a:r>
          </a:p>
          <a:p>
            <a:pPr marL="0" indent="0">
              <a:spcBef>
                <a:spcPts val="1600"/>
              </a:spcBef>
              <a:spcAft>
                <a:spcPts val="1600"/>
              </a:spcAft>
              <a:buFont typeface="Average"/>
              <a:buNone/>
            </a:pPr>
            <a:endParaRPr lang="en-US" dirty="0"/>
          </a:p>
        </p:txBody>
      </p:sp>
      <p:sp>
        <p:nvSpPr>
          <p:cNvPr id="12" name="Google Shape;121;p21">
            <a:extLst>
              <a:ext uri="{FF2B5EF4-FFF2-40B4-BE49-F238E27FC236}">
                <a16:creationId xmlns:a16="http://schemas.microsoft.com/office/drawing/2014/main" id="{9576D670-94BF-4E4B-AEBD-C88C61532F91}"/>
              </a:ext>
            </a:extLst>
          </p:cNvPr>
          <p:cNvSpPr txBox="1">
            <a:spLocks/>
          </p:cNvSpPr>
          <p:nvPr/>
        </p:nvSpPr>
        <p:spPr>
          <a:xfrm>
            <a:off x="461117" y="2565583"/>
            <a:ext cx="8520650" cy="776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accent3"/>
              </a:buClr>
              <a:buSzPts val="1800"/>
              <a:buFont typeface="Average"/>
              <a:buChar char="●"/>
              <a:defRPr sz="1800" b="0" i="0" u="none" strike="noStrike" cap="none">
                <a:solidFill>
                  <a:schemeClr val="accent3"/>
                </a:solidFill>
                <a:latin typeface="Average"/>
                <a:ea typeface="Average"/>
                <a:cs typeface="Average"/>
                <a:sym typeface="Average"/>
              </a:defRPr>
            </a:lvl1pPr>
            <a:lvl2pPr marL="914400" marR="0" lvl="1"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2pPr>
            <a:lvl3pPr marL="1371600" marR="0" lvl="2"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3pPr>
            <a:lvl4pPr marL="1828800" marR="0" lvl="3"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4pPr>
            <a:lvl5pPr marL="2286000" marR="0" lvl="4"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5pPr>
            <a:lvl6pPr marL="2743200" marR="0" lvl="5"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6pPr>
            <a:lvl7pPr marL="3200400" marR="0" lvl="6"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7pPr>
            <a:lvl8pPr marL="3657600" marR="0" lvl="7"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8pPr>
            <a:lvl9pPr marL="4114800" marR="0" lvl="8" indent="-317500" algn="l" rtl="0">
              <a:lnSpc>
                <a:spcPct val="115000"/>
              </a:lnSpc>
              <a:spcBef>
                <a:spcPts val="1600"/>
              </a:spcBef>
              <a:spcAft>
                <a:spcPts val="160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9pPr>
          </a:lstStyle>
          <a:p>
            <a:pPr marL="76200" indent="0">
              <a:buSzPts val="2400"/>
              <a:buNone/>
            </a:pPr>
            <a:r>
              <a:rPr lang="en-US" sz="3200" dirty="0">
                <a:solidFill>
                  <a:srgbClr val="37474F"/>
                </a:solidFill>
              </a:rPr>
              <a:t>E. With Respect to Plumbing and Sewer Issues:</a:t>
            </a:r>
          </a:p>
          <a:p>
            <a:pPr marL="590550" indent="-514350">
              <a:buSzPts val="2400"/>
              <a:buAutoNum type="alphaUcPeriod" startAt="5"/>
            </a:pPr>
            <a:endParaRPr lang="en-US" dirty="0">
              <a:solidFill>
                <a:srgbClr val="37474F"/>
              </a:solidFill>
            </a:endParaRPr>
          </a:p>
          <a:p>
            <a:pPr marL="76200" indent="0">
              <a:buSzPts val="2400"/>
              <a:buNone/>
            </a:pPr>
            <a:r>
              <a:rPr lang="en-US" sz="3200" dirty="0">
                <a:solidFill>
                  <a:srgbClr val="37474F"/>
                </a:solidFill>
              </a:rPr>
              <a:t>F</a:t>
            </a:r>
            <a:r>
              <a:rPr lang="en-US" sz="4000" dirty="0">
                <a:solidFill>
                  <a:srgbClr val="37474F"/>
                </a:solidFill>
              </a:rPr>
              <a:t>. </a:t>
            </a:r>
            <a:r>
              <a:rPr lang="en-US" sz="3200" dirty="0">
                <a:solidFill>
                  <a:srgbClr val="37474F"/>
                </a:solidFill>
              </a:rPr>
              <a:t>With Respect to Electrical System Issues:</a:t>
            </a:r>
          </a:p>
          <a:p>
            <a:pPr marL="0" indent="0">
              <a:spcBef>
                <a:spcPts val="1600"/>
              </a:spcBef>
              <a:buFont typeface="Average"/>
              <a:buNone/>
            </a:pPr>
            <a:endParaRPr lang="en-US" sz="2400" dirty="0"/>
          </a:p>
          <a:p>
            <a:pPr marL="0" indent="0">
              <a:spcBef>
                <a:spcPts val="1600"/>
              </a:spcBef>
              <a:spcAft>
                <a:spcPts val="1600"/>
              </a:spcAft>
              <a:buFont typeface="Average"/>
              <a:buNone/>
            </a:pPr>
            <a:endParaRPr lang="en-US" dirty="0"/>
          </a:p>
        </p:txBody>
      </p:sp>
    </p:spTree>
    <p:extLst>
      <p:ext uri="{BB962C8B-B14F-4D97-AF65-F5344CB8AC3E}">
        <p14:creationId xmlns:p14="http://schemas.microsoft.com/office/powerpoint/2010/main" val="314789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400"/>
                                        <p:tgtEl>
                                          <p:spTgt spid="10">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 calcmode="lin" valueType="num">
                                      <p:cBhvr additive="base">
                                        <p:cTn id="12" dur="400"/>
                                        <p:tgtEl>
                                          <p:spTgt spid="12">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 calcmode="lin" valueType="num">
                                      <p:cBhvr additive="base">
                                        <p:cTn id="17" dur="400"/>
                                        <p:tgtEl>
                                          <p:spTgt spid="12">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1"/>
          <p:cNvSpPr txBox="1">
            <a:spLocks noGrp="1"/>
          </p:cNvSpPr>
          <p:nvPr>
            <p:ph type="title"/>
          </p:nvPr>
        </p:nvSpPr>
        <p:spPr>
          <a:xfrm>
            <a:off x="131997" y="123079"/>
            <a:ext cx="8880006" cy="572700"/>
          </a:xfrm>
          <a:prstGeom prst="rect">
            <a:avLst/>
          </a:prstGeom>
        </p:spPr>
        <p:txBody>
          <a:bodyPr spcFirstLastPara="1" wrap="square" lIns="91425" tIns="91425" rIns="91425" bIns="91425" anchor="t" anchorCtr="0">
            <a:noAutofit/>
          </a:bodyPr>
          <a:lstStyle/>
          <a:p>
            <a:pPr marL="512763" indent="-512763"/>
            <a:r>
              <a:rPr lang="en-US" sz="4000" dirty="0"/>
              <a:t>§ 896. Standards for residential construction</a:t>
            </a:r>
            <a:br>
              <a:rPr lang="en-US" sz="4000" dirty="0"/>
            </a:br>
            <a:r>
              <a:rPr lang="en-US" sz="4000" dirty="0"/>
              <a:t>continued…</a:t>
            </a:r>
          </a:p>
        </p:txBody>
      </p:sp>
      <p:sp>
        <p:nvSpPr>
          <p:cNvPr id="125" name="Google Shape;125;p21"/>
          <p:cNvSpPr txBox="1"/>
          <p:nvPr/>
        </p:nvSpPr>
        <p:spPr>
          <a:xfrm>
            <a:off x="1475575" y="4816325"/>
            <a:ext cx="6277800" cy="288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b="1" dirty="0">
                <a:solidFill>
                  <a:schemeClr val="accent3"/>
                </a:solidFill>
                <a:latin typeface="Average"/>
                <a:ea typeface="Average"/>
                <a:cs typeface="Average"/>
                <a:sym typeface="Average"/>
              </a:rPr>
              <a:t>Tarkington, O’Neill, Barrack &amp; Chong ╽ Northern California Construction Defect Litigation ╽</a:t>
            </a:r>
            <a:r>
              <a:rPr lang="en" sz="1000" b="1" u="sng" dirty="0">
                <a:solidFill>
                  <a:srgbClr val="D5BA61"/>
                </a:solidFill>
                <a:latin typeface="Average"/>
                <a:ea typeface="Average"/>
                <a:cs typeface="Average"/>
                <a:sym typeface="Average"/>
                <a:hlinkClick r:id="rId3">
                  <a:extLst>
                    <a:ext uri="{A12FA001-AC4F-418D-AE19-62706E023703}">
                      <ahyp:hlinkClr xmlns:ahyp="http://schemas.microsoft.com/office/drawing/2018/hyperlinkcolor" val="tx"/>
                    </a:ext>
                  </a:extLst>
                </a:hlinkClick>
              </a:rPr>
              <a:t>www.to2law.com</a:t>
            </a:r>
            <a:endParaRPr sz="1000" b="1" u="sng" dirty="0">
              <a:solidFill>
                <a:srgbClr val="D5BA61"/>
              </a:solidFill>
              <a:latin typeface="Average"/>
              <a:ea typeface="Average"/>
              <a:cs typeface="Average"/>
              <a:sym typeface="Average"/>
              <a:hlinkClick r:id="rId3">
                <a:extLst>
                  <a:ext uri="{A12FA001-AC4F-418D-AE19-62706E023703}">
                    <ahyp:hlinkClr xmlns:ahyp="http://schemas.microsoft.com/office/drawing/2018/hyperlinkcolor" val="tx"/>
                  </a:ext>
                </a:extLst>
              </a:hlinkClick>
            </a:endParaRPr>
          </a:p>
          <a:p>
            <a:pPr marL="0" lvl="0" indent="0" algn="l" rtl="0">
              <a:spcBef>
                <a:spcPts val="0"/>
              </a:spcBef>
              <a:spcAft>
                <a:spcPts val="0"/>
              </a:spcAft>
              <a:buNone/>
            </a:pPr>
            <a:endParaRPr sz="1000" dirty="0">
              <a:solidFill>
                <a:schemeClr val="accent3"/>
              </a:solidFill>
              <a:latin typeface="Average"/>
              <a:ea typeface="Average"/>
              <a:cs typeface="Average"/>
              <a:sym typeface="Average"/>
            </a:endParaRPr>
          </a:p>
        </p:txBody>
      </p:sp>
      <p:sp>
        <p:nvSpPr>
          <p:cNvPr id="16" name="Google Shape;121;p21">
            <a:extLst>
              <a:ext uri="{FF2B5EF4-FFF2-40B4-BE49-F238E27FC236}">
                <a16:creationId xmlns:a16="http://schemas.microsoft.com/office/drawing/2014/main" id="{CBF87280-F36F-483D-9C3E-35B7A33C76D0}"/>
              </a:ext>
            </a:extLst>
          </p:cNvPr>
          <p:cNvSpPr txBox="1">
            <a:spLocks/>
          </p:cNvSpPr>
          <p:nvPr/>
        </p:nvSpPr>
        <p:spPr>
          <a:xfrm>
            <a:off x="354150" y="3416630"/>
            <a:ext cx="8520650" cy="776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accent3"/>
              </a:buClr>
              <a:buSzPts val="1800"/>
              <a:buFont typeface="Average"/>
              <a:buChar char="●"/>
              <a:defRPr sz="1800" b="0" i="0" u="none" strike="noStrike" cap="none">
                <a:solidFill>
                  <a:schemeClr val="accent3"/>
                </a:solidFill>
                <a:latin typeface="Average"/>
                <a:ea typeface="Average"/>
                <a:cs typeface="Average"/>
                <a:sym typeface="Average"/>
              </a:defRPr>
            </a:lvl1pPr>
            <a:lvl2pPr marL="914400" marR="0" lvl="1"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2pPr>
            <a:lvl3pPr marL="1371600" marR="0" lvl="2"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3pPr>
            <a:lvl4pPr marL="1828800" marR="0" lvl="3"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4pPr>
            <a:lvl5pPr marL="2286000" marR="0" lvl="4"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5pPr>
            <a:lvl6pPr marL="2743200" marR="0" lvl="5"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6pPr>
            <a:lvl7pPr marL="3200400" marR="0" lvl="6"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7pPr>
            <a:lvl8pPr marL="3657600" marR="0" lvl="7"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8pPr>
            <a:lvl9pPr marL="4114800" marR="0" lvl="8" indent="-317500" algn="l" rtl="0">
              <a:lnSpc>
                <a:spcPct val="115000"/>
              </a:lnSpc>
              <a:spcBef>
                <a:spcPts val="1600"/>
              </a:spcBef>
              <a:spcAft>
                <a:spcPts val="160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9pPr>
          </a:lstStyle>
          <a:p>
            <a:pPr marL="0" indent="0">
              <a:spcBef>
                <a:spcPts val="1600"/>
              </a:spcBef>
              <a:buFont typeface="Average"/>
              <a:buNone/>
            </a:pPr>
            <a:endParaRPr lang="en-US" sz="2400" dirty="0"/>
          </a:p>
          <a:p>
            <a:pPr marL="0" indent="0">
              <a:spcBef>
                <a:spcPts val="1600"/>
              </a:spcBef>
              <a:spcAft>
                <a:spcPts val="1600"/>
              </a:spcAft>
              <a:buFont typeface="Average"/>
              <a:buNone/>
            </a:pPr>
            <a:endParaRPr lang="en-US" dirty="0"/>
          </a:p>
        </p:txBody>
      </p:sp>
      <p:sp>
        <p:nvSpPr>
          <p:cNvPr id="7" name="Google Shape;121;p21">
            <a:extLst>
              <a:ext uri="{FF2B5EF4-FFF2-40B4-BE49-F238E27FC236}">
                <a16:creationId xmlns:a16="http://schemas.microsoft.com/office/drawing/2014/main" id="{B0F276CC-FF1A-48A4-B30B-1720023446B7}"/>
              </a:ext>
            </a:extLst>
          </p:cNvPr>
          <p:cNvSpPr txBox="1">
            <a:spLocks/>
          </p:cNvSpPr>
          <p:nvPr/>
        </p:nvSpPr>
        <p:spPr>
          <a:xfrm>
            <a:off x="461117" y="1348455"/>
            <a:ext cx="8520650" cy="77665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457200" indent="-457200">
              <a:buSzPts val="2400"/>
            </a:pPr>
            <a:r>
              <a:rPr lang="en-US" sz="3200" dirty="0">
                <a:solidFill>
                  <a:srgbClr val="CACACA"/>
                </a:solidFill>
                <a:latin typeface="Average" panose="020B0604020202020204" charset="0"/>
              </a:rPr>
              <a:t>G. With Respect to Issues Regarding Other Areas of Construction:</a:t>
            </a:r>
          </a:p>
          <a:p>
            <a:pPr marL="114300"/>
            <a:endParaRPr lang="en-US" sz="1000" dirty="0">
              <a:solidFill>
                <a:srgbClr val="CACACA"/>
              </a:solidFill>
              <a:latin typeface="Average" panose="020B0604020202020204" charset="0"/>
            </a:endParaRPr>
          </a:p>
          <a:p>
            <a:pPr marL="457200"/>
            <a:r>
              <a:rPr lang="en-US" sz="2400" dirty="0">
                <a:solidFill>
                  <a:srgbClr val="CACACA"/>
                </a:solidFill>
                <a:latin typeface="Average" panose="020B0604020202020204" charset="0"/>
              </a:rPr>
              <a:t>1. Exterior Pathways</a:t>
            </a:r>
          </a:p>
          <a:p>
            <a:pPr>
              <a:spcBef>
                <a:spcPts val="1600"/>
              </a:spcBef>
            </a:pPr>
            <a:endParaRPr lang="en-US" sz="2400" dirty="0">
              <a:solidFill>
                <a:srgbClr val="CACACA"/>
              </a:solidFill>
            </a:endParaRPr>
          </a:p>
          <a:p>
            <a:pPr>
              <a:spcBef>
                <a:spcPts val="1600"/>
              </a:spcBef>
              <a:spcAft>
                <a:spcPts val="1600"/>
              </a:spcAft>
            </a:pPr>
            <a:endParaRPr lang="en-US" dirty="0">
              <a:solidFill>
                <a:srgbClr val="CACACA"/>
              </a:solidFill>
            </a:endParaRPr>
          </a:p>
        </p:txBody>
      </p:sp>
      <p:sp>
        <p:nvSpPr>
          <p:cNvPr id="8" name="Google Shape;121;p21">
            <a:extLst>
              <a:ext uri="{FF2B5EF4-FFF2-40B4-BE49-F238E27FC236}">
                <a16:creationId xmlns:a16="http://schemas.microsoft.com/office/drawing/2014/main" id="{0A6227DD-8747-44D9-9193-E8217CF826DD}"/>
              </a:ext>
            </a:extLst>
          </p:cNvPr>
          <p:cNvSpPr txBox="1">
            <a:spLocks/>
          </p:cNvSpPr>
          <p:nvPr/>
        </p:nvSpPr>
        <p:spPr>
          <a:xfrm>
            <a:off x="831447" y="2939332"/>
            <a:ext cx="7639313" cy="776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accent3"/>
              </a:buClr>
              <a:buSzPts val="1800"/>
              <a:buFont typeface="Average"/>
              <a:buChar char="●"/>
              <a:defRPr sz="1800" b="0" i="0" u="none" strike="noStrike" cap="none">
                <a:solidFill>
                  <a:schemeClr val="accent3"/>
                </a:solidFill>
                <a:latin typeface="Average"/>
                <a:ea typeface="Average"/>
                <a:cs typeface="Average"/>
                <a:sym typeface="Average"/>
              </a:defRPr>
            </a:lvl1pPr>
            <a:lvl2pPr marL="914400" marR="0" lvl="1"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2pPr>
            <a:lvl3pPr marL="1371600" marR="0" lvl="2"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3pPr>
            <a:lvl4pPr marL="1828800" marR="0" lvl="3"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4pPr>
            <a:lvl5pPr marL="2286000" marR="0" lvl="4"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5pPr>
            <a:lvl6pPr marL="2743200" marR="0" lvl="5"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6pPr>
            <a:lvl7pPr marL="3200400" marR="0" lvl="6"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7pPr>
            <a:lvl8pPr marL="3657600" marR="0" lvl="7"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8pPr>
            <a:lvl9pPr marL="4114800" marR="0" lvl="8" indent="-317500" algn="l" rtl="0">
              <a:lnSpc>
                <a:spcPct val="115000"/>
              </a:lnSpc>
              <a:spcBef>
                <a:spcPts val="1600"/>
              </a:spcBef>
              <a:spcAft>
                <a:spcPts val="160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9pPr>
          </a:lstStyle>
          <a:p>
            <a:pPr marL="76200" indent="0">
              <a:buSzPts val="2400"/>
              <a:buNone/>
            </a:pPr>
            <a:r>
              <a:rPr lang="en-US" sz="2400" dirty="0">
                <a:solidFill>
                  <a:srgbClr val="CACACA"/>
                </a:solidFill>
              </a:rPr>
              <a:t>2. Stucco</a:t>
            </a:r>
            <a:endParaRPr lang="en-US" sz="2800" dirty="0">
              <a:solidFill>
                <a:srgbClr val="CACACA"/>
              </a:solidFill>
            </a:endParaRPr>
          </a:p>
          <a:p>
            <a:pPr marL="0" indent="0">
              <a:spcBef>
                <a:spcPts val="1600"/>
              </a:spcBef>
              <a:buFont typeface="Average"/>
              <a:buNone/>
            </a:pPr>
            <a:endParaRPr lang="en-US" sz="2400" dirty="0">
              <a:solidFill>
                <a:srgbClr val="CACACA"/>
              </a:solidFill>
            </a:endParaRPr>
          </a:p>
          <a:p>
            <a:pPr marL="0" indent="0">
              <a:spcBef>
                <a:spcPts val="1600"/>
              </a:spcBef>
              <a:spcAft>
                <a:spcPts val="1600"/>
              </a:spcAft>
              <a:buFont typeface="Average"/>
              <a:buNone/>
            </a:pPr>
            <a:endParaRPr lang="en-US" dirty="0">
              <a:solidFill>
                <a:srgbClr val="CACACA"/>
              </a:solidFill>
            </a:endParaRPr>
          </a:p>
        </p:txBody>
      </p:sp>
      <p:sp>
        <p:nvSpPr>
          <p:cNvPr id="9" name="Google Shape;121;p21">
            <a:extLst>
              <a:ext uri="{FF2B5EF4-FFF2-40B4-BE49-F238E27FC236}">
                <a16:creationId xmlns:a16="http://schemas.microsoft.com/office/drawing/2014/main" id="{D2578B44-871D-4EBF-B311-ADB8403C07A5}"/>
              </a:ext>
            </a:extLst>
          </p:cNvPr>
          <p:cNvSpPr txBox="1">
            <a:spLocks/>
          </p:cNvSpPr>
          <p:nvPr/>
        </p:nvSpPr>
        <p:spPr>
          <a:xfrm>
            <a:off x="831446" y="3413304"/>
            <a:ext cx="7639313" cy="776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accent3"/>
              </a:buClr>
              <a:buSzPts val="1800"/>
              <a:buFont typeface="Average"/>
              <a:buChar char="●"/>
              <a:defRPr sz="1800" b="0" i="0" u="none" strike="noStrike" cap="none">
                <a:solidFill>
                  <a:schemeClr val="accent3"/>
                </a:solidFill>
                <a:latin typeface="Average"/>
                <a:ea typeface="Average"/>
                <a:cs typeface="Average"/>
                <a:sym typeface="Average"/>
              </a:defRPr>
            </a:lvl1pPr>
            <a:lvl2pPr marL="914400" marR="0" lvl="1"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2pPr>
            <a:lvl3pPr marL="1371600" marR="0" lvl="2"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3pPr>
            <a:lvl4pPr marL="1828800" marR="0" lvl="3"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4pPr>
            <a:lvl5pPr marL="2286000" marR="0" lvl="4"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5pPr>
            <a:lvl6pPr marL="2743200" marR="0" lvl="5"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6pPr>
            <a:lvl7pPr marL="3200400" marR="0" lvl="6"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7pPr>
            <a:lvl8pPr marL="3657600" marR="0" lvl="7"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8pPr>
            <a:lvl9pPr marL="4114800" marR="0" lvl="8" indent="-317500" algn="l" rtl="0">
              <a:lnSpc>
                <a:spcPct val="115000"/>
              </a:lnSpc>
              <a:spcBef>
                <a:spcPts val="1600"/>
              </a:spcBef>
              <a:spcAft>
                <a:spcPts val="160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9pPr>
          </a:lstStyle>
          <a:p>
            <a:pPr marL="76200" indent="0">
              <a:buSzPts val="2400"/>
              <a:buNone/>
            </a:pPr>
            <a:r>
              <a:rPr lang="en-US" sz="2400" dirty="0">
                <a:solidFill>
                  <a:srgbClr val="CACACA"/>
                </a:solidFill>
              </a:rPr>
              <a:t>3. HVAC</a:t>
            </a:r>
            <a:endParaRPr lang="en-US" sz="2800" dirty="0">
              <a:solidFill>
                <a:srgbClr val="CACACA"/>
              </a:solidFill>
            </a:endParaRPr>
          </a:p>
          <a:p>
            <a:pPr marL="0" indent="0">
              <a:spcBef>
                <a:spcPts val="1600"/>
              </a:spcBef>
              <a:buFont typeface="Average"/>
              <a:buNone/>
            </a:pPr>
            <a:endParaRPr lang="en-US" sz="2400" dirty="0">
              <a:solidFill>
                <a:srgbClr val="CACACA"/>
              </a:solidFill>
            </a:endParaRPr>
          </a:p>
          <a:p>
            <a:pPr marL="0" indent="0">
              <a:spcBef>
                <a:spcPts val="1600"/>
              </a:spcBef>
              <a:spcAft>
                <a:spcPts val="1600"/>
              </a:spcAft>
              <a:buFont typeface="Average"/>
              <a:buNone/>
            </a:pPr>
            <a:endParaRPr lang="en-US" dirty="0">
              <a:solidFill>
                <a:srgbClr val="CACACA"/>
              </a:solidFill>
            </a:endParaRPr>
          </a:p>
        </p:txBody>
      </p:sp>
      <p:sp>
        <p:nvSpPr>
          <p:cNvPr id="10" name="Google Shape;121;p21">
            <a:extLst>
              <a:ext uri="{FF2B5EF4-FFF2-40B4-BE49-F238E27FC236}">
                <a16:creationId xmlns:a16="http://schemas.microsoft.com/office/drawing/2014/main" id="{9B00702B-E375-48FC-8D50-938B788712F3}"/>
              </a:ext>
            </a:extLst>
          </p:cNvPr>
          <p:cNvSpPr txBox="1">
            <a:spLocks/>
          </p:cNvSpPr>
          <p:nvPr/>
        </p:nvSpPr>
        <p:spPr>
          <a:xfrm>
            <a:off x="799842" y="3887276"/>
            <a:ext cx="7639313" cy="776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accent3"/>
              </a:buClr>
              <a:buSzPts val="1800"/>
              <a:buFont typeface="Average"/>
              <a:buChar char="●"/>
              <a:defRPr sz="1800" b="0" i="0" u="none" strike="noStrike" cap="none">
                <a:solidFill>
                  <a:schemeClr val="accent3"/>
                </a:solidFill>
                <a:latin typeface="Average"/>
                <a:ea typeface="Average"/>
                <a:cs typeface="Average"/>
                <a:sym typeface="Average"/>
              </a:defRPr>
            </a:lvl1pPr>
            <a:lvl2pPr marL="914400" marR="0" lvl="1"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2pPr>
            <a:lvl3pPr marL="1371600" marR="0" lvl="2"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3pPr>
            <a:lvl4pPr marL="1828800" marR="0" lvl="3"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4pPr>
            <a:lvl5pPr marL="2286000" marR="0" lvl="4"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5pPr>
            <a:lvl6pPr marL="2743200" marR="0" lvl="5"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6pPr>
            <a:lvl7pPr marL="3200400" marR="0" lvl="6"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7pPr>
            <a:lvl8pPr marL="3657600" marR="0" lvl="7"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8pPr>
            <a:lvl9pPr marL="4114800" marR="0" lvl="8" indent="-317500" algn="l" rtl="0">
              <a:lnSpc>
                <a:spcPct val="115000"/>
              </a:lnSpc>
              <a:spcBef>
                <a:spcPts val="1600"/>
              </a:spcBef>
              <a:spcAft>
                <a:spcPts val="160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9pPr>
          </a:lstStyle>
          <a:p>
            <a:pPr marL="76200" indent="0">
              <a:buSzPts val="2400"/>
              <a:buNone/>
            </a:pPr>
            <a:r>
              <a:rPr lang="en-US" sz="2400" dirty="0">
                <a:solidFill>
                  <a:srgbClr val="CACACA"/>
                </a:solidFill>
              </a:rPr>
              <a:t>2. Attached Structures</a:t>
            </a:r>
            <a:endParaRPr lang="en-US" sz="2800" dirty="0">
              <a:solidFill>
                <a:srgbClr val="CACACA"/>
              </a:solidFill>
            </a:endParaRPr>
          </a:p>
          <a:p>
            <a:pPr marL="0" indent="0">
              <a:spcBef>
                <a:spcPts val="1600"/>
              </a:spcBef>
              <a:buFont typeface="Average"/>
              <a:buNone/>
            </a:pPr>
            <a:endParaRPr lang="en-US" sz="2400" dirty="0">
              <a:solidFill>
                <a:srgbClr val="CACACA"/>
              </a:solidFill>
            </a:endParaRPr>
          </a:p>
          <a:p>
            <a:pPr marL="0" indent="0">
              <a:spcBef>
                <a:spcPts val="1600"/>
              </a:spcBef>
              <a:spcAft>
                <a:spcPts val="1600"/>
              </a:spcAft>
              <a:buFont typeface="Average"/>
              <a:buNone/>
            </a:pPr>
            <a:endParaRPr lang="en-US" dirty="0">
              <a:solidFill>
                <a:srgbClr val="CACACA"/>
              </a:solidFill>
            </a:endParaRPr>
          </a:p>
        </p:txBody>
      </p:sp>
    </p:spTree>
    <p:extLst>
      <p:ext uri="{BB962C8B-B14F-4D97-AF65-F5344CB8AC3E}">
        <p14:creationId xmlns:p14="http://schemas.microsoft.com/office/powerpoint/2010/main" val="525642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400"/>
                                        <p:tgtEl>
                                          <p:spTgt spid="7">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25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5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25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fade">
                                      <p:cBhvr>
                                        <p:cTn id="27" dur="25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377675" y="199150"/>
            <a:ext cx="8567100" cy="909300"/>
          </a:xfrm>
          <a:prstGeom prst="rect">
            <a:avLst/>
          </a:prstGeom>
        </p:spPr>
        <p:txBody>
          <a:bodyPr spcFirstLastPara="1" wrap="square" lIns="91425" tIns="91425" rIns="91425" bIns="91425" anchor="ctr" anchorCtr="0">
            <a:noAutofit/>
          </a:bodyPr>
          <a:lstStyle/>
          <a:p>
            <a:pPr marL="457200" lvl="0" indent="-457200" algn="l" rtl="0">
              <a:spcBef>
                <a:spcPts val="0"/>
              </a:spcBef>
              <a:spcAft>
                <a:spcPts val="0"/>
              </a:spcAft>
              <a:buSzPts val="3600"/>
              <a:buAutoNum type="romanUcPeriod"/>
            </a:pPr>
            <a:r>
              <a:rPr lang="en" sz="3600" dirty="0"/>
              <a:t>Typical Complaints and Damages </a:t>
            </a:r>
            <a:r>
              <a:rPr lang="en-US" sz="3600" dirty="0"/>
              <a:t>Continued…</a:t>
            </a:r>
            <a:endParaRPr sz="3600" dirty="0"/>
          </a:p>
        </p:txBody>
      </p:sp>
      <p:sp>
        <p:nvSpPr>
          <p:cNvPr id="114" name="Google Shape;114;p20"/>
          <p:cNvSpPr txBox="1"/>
          <p:nvPr/>
        </p:nvSpPr>
        <p:spPr>
          <a:xfrm>
            <a:off x="594450" y="1227871"/>
            <a:ext cx="7955100" cy="582000"/>
          </a:xfrm>
          <a:prstGeom prst="rect">
            <a:avLst/>
          </a:prstGeom>
          <a:noFill/>
          <a:ln>
            <a:noFill/>
          </a:ln>
        </p:spPr>
        <p:txBody>
          <a:bodyPr spcFirstLastPara="1" wrap="square" lIns="91425" tIns="91425" rIns="91425" bIns="91425" anchor="t" anchorCtr="0">
            <a:noAutofit/>
          </a:bodyPr>
          <a:lstStyle/>
          <a:p>
            <a:pPr marL="533400" lvl="0" indent="-457200" algn="l" rtl="0">
              <a:lnSpc>
                <a:spcPct val="150000"/>
              </a:lnSpc>
              <a:spcBef>
                <a:spcPts val="0"/>
              </a:spcBef>
              <a:spcAft>
                <a:spcPts val="0"/>
              </a:spcAft>
              <a:buSzPts val="2400"/>
              <a:buFont typeface="+mj-lt"/>
              <a:buAutoNum type="alphaUcPeriod" startAt="2"/>
            </a:pPr>
            <a:r>
              <a:rPr lang="en" sz="2400" dirty="0">
                <a:latin typeface="Average"/>
                <a:ea typeface="Average"/>
                <a:cs typeface="Average"/>
                <a:sym typeface="Average"/>
              </a:rPr>
              <a:t>But also includes other conditions which actually cause damage</a:t>
            </a:r>
            <a:endParaRPr sz="2400" dirty="0">
              <a:latin typeface="Average"/>
              <a:ea typeface="Average"/>
              <a:cs typeface="Average"/>
              <a:sym typeface="Average"/>
            </a:endParaRPr>
          </a:p>
          <a:p>
            <a:pPr marL="533400" lvl="0" indent="-457200" algn="l" rtl="0">
              <a:lnSpc>
                <a:spcPct val="150000"/>
              </a:lnSpc>
              <a:spcBef>
                <a:spcPts val="0"/>
              </a:spcBef>
              <a:spcAft>
                <a:spcPts val="0"/>
              </a:spcAft>
              <a:buSzPts val="2400"/>
              <a:buFont typeface="+mj-lt"/>
              <a:buAutoNum type="alphaUcPeriod" startAt="2"/>
            </a:pPr>
            <a:r>
              <a:rPr lang="en" sz="2400" b="1" i="1" dirty="0">
                <a:latin typeface="Average"/>
                <a:ea typeface="Average"/>
                <a:cs typeface="Average"/>
                <a:sym typeface="Average"/>
              </a:rPr>
              <a:t>Stearman </a:t>
            </a:r>
            <a:r>
              <a:rPr lang="en" sz="2400" dirty="0">
                <a:latin typeface="Average"/>
                <a:ea typeface="Average"/>
                <a:cs typeface="Average"/>
                <a:sym typeface="Average"/>
              </a:rPr>
              <a:t>– expert fees related to cost of repair damages</a:t>
            </a:r>
          </a:p>
          <a:p>
            <a:pPr marL="76200" lvl="0" algn="l" rtl="0">
              <a:lnSpc>
                <a:spcPct val="150000"/>
              </a:lnSpc>
              <a:spcBef>
                <a:spcPts val="0"/>
              </a:spcBef>
              <a:spcAft>
                <a:spcPts val="0"/>
              </a:spcAft>
              <a:buSzPts val="2400"/>
            </a:pPr>
            <a:endParaRPr sz="1200" dirty="0">
              <a:latin typeface="Average"/>
              <a:ea typeface="Average"/>
              <a:cs typeface="Average"/>
              <a:sym typeface="Average"/>
            </a:endParaRPr>
          </a:p>
          <a:p>
            <a:pPr marL="76200" lvl="0" algn="l" rtl="0">
              <a:lnSpc>
                <a:spcPct val="150000"/>
              </a:lnSpc>
              <a:spcBef>
                <a:spcPts val="0"/>
              </a:spcBef>
              <a:spcAft>
                <a:spcPts val="0"/>
              </a:spcAft>
              <a:buSzPts val="2400"/>
            </a:pPr>
            <a:r>
              <a:rPr lang="en" sz="2400" dirty="0">
                <a:latin typeface="Average"/>
                <a:ea typeface="Average"/>
                <a:cs typeface="Average"/>
                <a:sym typeface="Average"/>
              </a:rPr>
              <a:t>D.  Design Issues – Joint liability, Owner/developer liability</a:t>
            </a:r>
            <a:endParaRPr sz="2400" dirty="0">
              <a:latin typeface="Average"/>
              <a:ea typeface="Average"/>
              <a:cs typeface="Average"/>
              <a:sym typeface="Average"/>
            </a:endParaRPr>
          </a:p>
          <a:p>
            <a:pPr marL="914400" lvl="0" indent="-457200" algn="l" rtl="0">
              <a:lnSpc>
                <a:spcPct val="150000"/>
              </a:lnSpc>
              <a:spcBef>
                <a:spcPts val="0"/>
              </a:spcBef>
              <a:spcAft>
                <a:spcPts val="0"/>
              </a:spcAft>
              <a:buFont typeface="+mj-lt"/>
              <a:buAutoNum type="alphaUcPeriod" startAt="2"/>
            </a:pPr>
            <a:endParaRPr sz="2400" dirty="0">
              <a:latin typeface="Average"/>
              <a:ea typeface="Average"/>
              <a:cs typeface="Average"/>
              <a:sym typeface="Average"/>
            </a:endParaRPr>
          </a:p>
        </p:txBody>
      </p:sp>
      <p:sp>
        <p:nvSpPr>
          <p:cNvPr id="115" name="Google Shape;115;p20"/>
          <p:cNvSpPr txBox="1"/>
          <p:nvPr/>
        </p:nvSpPr>
        <p:spPr>
          <a:xfrm>
            <a:off x="1475575" y="4816325"/>
            <a:ext cx="6277800" cy="288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b="1" dirty="0">
                <a:solidFill>
                  <a:schemeClr val="lt1"/>
                </a:solidFill>
                <a:latin typeface="Average"/>
                <a:ea typeface="Average"/>
                <a:cs typeface="Average"/>
                <a:sym typeface="Average"/>
              </a:rPr>
              <a:t>Tarkington, O’Neill, Barrack &amp; Chong ╽ Northern California Construction Defect Litigation </a:t>
            </a:r>
            <a:r>
              <a:rPr lang="en" sz="1000" b="1" dirty="0">
                <a:solidFill>
                  <a:srgbClr val="37474F"/>
                </a:solidFill>
                <a:latin typeface="Average"/>
                <a:ea typeface="Average"/>
                <a:cs typeface="Average"/>
                <a:sym typeface="Average"/>
              </a:rPr>
              <a:t>╽</a:t>
            </a:r>
            <a:r>
              <a:rPr lang="en" sz="1000" b="1" u="sng" dirty="0">
                <a:solidFill>
                  <a:srgbClr val="37474F"/>
                </a:solidFill>
                <a:latin typeface="Average"/>
                <a:ea typeface="Average"/>
                <a:cs typeface="Average"/>
                <a:sym typeface="Average"/>
                <a:hlinkClick r:id="rId3">
                  <a:extLst>
                    <a:ext uri="{A12FA001-AC4F-418D-AE19-62706E023703}">
                      <ahyp:hlinkClr xmlns:ahyp="http://schemas.microsoft.com/office/drawing/2018/hyperlinkcolor" val="tx"/>
                    </a:ext>
                  </a:extLst>
                </a:hlinkClick>
              </a:rPr>
              <a:t>www.to2law.com</a:t>
            </a:r>
            <a:endParaRPr sz="1000" b="1" u="sng" dirty="0">
              <a:solidFill>
                <a:srgbClr val="37474F"/>
              </a:solidFill>
              <a:latin typeface="Average"/>
              <a:ea typeface="Average"/>
              <a:cs typeface="Average"/>
              <a:sym typeface="Average"/>
              <a:hlinkClick r:id="rId3"/>
            </a:endParaRPr>
          </a:p>
          <a:p>
            <a:pPr marL="0" lvl="0" indent="0" algn="l" rtl="0">
              <a:spcBef>
                <a:spcPts val="0"/>
              </a:spcBef>
              <a:spcAft>
                <a:spcPts val="0"/>
              </a:spcAft>
              <a:buNone/>
            </a:pPr>
            <a:endParaRPr sz="1000" dirty="0">
              <a:solidFill>
                <a:schemeClr val="lt1"/>
              </a:solidFill>
              <a:latin typeface="Average"/>
              <a:ea typeface="Average"/>
              <a:cs typeface="Average"/>
              <a:sym typeface="Average"/>
            </a:endParaRPr>
          </a:p>
        </p:txBody>
      </p:sp>
    </p:spTree>
    <p:extLst>
      <p:ext uri="{BB962C8B-B14F-4D97-AF65-F5344CB8AC3E}">
        <p14:creationId xmlns:p14="http://schemas.microsoft.com/office/powerpoint/2010/main" val="348206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4">
                                            <p:txEl>
                                              <p:pRg st="0" end="0"/>
                                            </p:txEl>
                                          </p:spTgt>
                                        </p:tgtEl>
                                        <p:attrNameLst>
                                          <p:attrName>style.visibility</p:attrName>
                                        </p:attrNameLst>
                                      </p:cBhvr>
                                      <p:to>
                                        <p:strVal val="visible"/>
                                      </p:to>
                                    </p:set>
                                    <p:animEffect transition="in" filter="fade">
                                      <p:cBhvr>
                                        <p:cTn id="7" dur="600"/>
                                        <p:tgtEl>
                                          <p:spTgt spid="1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4">
                                            <p:txEl>
                                              <p:pRg st="1" end="1"/>
                                            </p:txEl>
                                          </p:spTgt>
                                        </p:tgtEl>
                                        <p:attrNameLst>
                                          <p:attrName>style.visibility</p:attrName>
                                        </p:attrNameLst>
                                      </p:cBhvr>
                                      <p:to>
                                        <p:strVal val="visible"/>
                                      </p:to>
                                    </p:set>
                                    <p:animEffect transition="in" filter="fade">
                                      <p:cBhvr>
                                        <p:cTn id="12" dur="600"/>
                                        <p:tgtEl>
                                          <p:spTgt spid="1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4">
                                            <p:txEl>
                                              <p:pRg st="3" end="3"/>
                                            </p:txEl>
                                          </p:spTgt>
                                        </p:tgtEl>
                                        <p:attrNameLst>
                                          <p:attrName>style.visibility</p:attrName>
                                        </p:attrNameLst>
                                      </p:cBhvr>
                                      <p:to>
                                        <p:strVal val="visible"/>
                                      </p:to>
                                    </p:set>
                                    <p:animEffect transition="in" filter="fade">
                                      <p:cBhvr>
                                        <p:cTn id="17" dur="600"/>
                                        <p:tgtEl>
                                          <p:spTgt spid="1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1"/>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dirty="0"/>
              <a:t>II.	Statutes of Limitations</a:t>
            </a:r>
            <a:endParaRPr sz="3600" dirty="0"/>
          </a:p>
        </p:txBody>
      </p:sp>
      <p:sp>
        <p:nvSpPr>
          <p:cNvPr id="121" name="Google Shape;121;p21"/>
          <p:cNvSpPr txBox="1">
            <a:spLocks noGrp="1"/>
          </p:cNvSpPr>
          <p:nvPr>
            <p:ph type="body" idx="1"/>
          </p:nvPr>
        </p:nvSpPr>
        <p:spPr>
          <a:xfrm>
            <a:off x="311700" y="776675"/>
            <a:ext cx="8520650" cy="22470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AutoNum type="alphaUcPeriod"/>
            </a:pPr>
            <a:r>
              <a:rPr lang="en" sz="2400" dirty="0"/>
              <a:t>General Statutes of Limitations (CCP §338 (3 year– Statutory/PD); </a:t>
            </a:r>
            <a:endParaRPr sz="2400" dirty="0"/>
          </a:p>
          <a:p>
            <a:pPr marL="457200" lvl="0" indent="-381000" algn="l" rtl="0">
              <a:spcBef>
                <a:spcPts val="0"/>
              </a:spcBef>
              <a:spcAft>
                <a:spcPts val="0"/>
              </a:spcAft>
              <a:buSzPts val="2400"/>
              <a:buAutoNum type="alphaUcPeriod"/>
            </a:pPr>
            <a:r>
              <a:rPr lang="en" sz="2400" dirty="0"/>
              <a:t>Latent Defects - Discovery rule – Sufficient facts to give notice to the claimant of the probable claim with a duty to investigate Latent v. Patent</a:t>
            </a:r>
            <a:endParaRPr sz="2400" dirty="0"/>
          </a:p>
          <a:p>
            <a:pPr marL="0" lvl="0" indent="0" algn="l" rtl="0">
              <a:spcBef>
                <a:spcPts val="1600"/>
              </a:spcBef>
              <a:spcAft>
                <a:spcPts val="0"/>
              </a:spcAft>
              <a:buNone/>
            </a:pPr>
            <a:endParaRPr sz="2400" dirty="0"/>
          </a:p>
          <a:p>
            <a:pPr marL="0" lvl="0" indent="0" algn="l" rtl="0">
              <a:spcBef>
                <a:spcPts val="1600"/>
              </a:spcBef>
              <a:spcAft>
                <a:spcPts val="0"/>
              </a:spcAft>
              <a:buNone/>
            </a:pPr>
            <a:endParaRPr sz="2400" dirty="0"/>
          </a:p>
          <a:p>
            <a:pPr marL="0" lvl="0" indent="0" algn="l" rtl="0">
              <a:spcBef>
                <a:spcPts val="1600"/>
              </a:spcBef>
              <a:spcAft>
                <a:spcPts val="0"/>
              </a:spcAft>
              <a:buNone/>
            </a:pPr>
            <a:endParaRPr sz="2400" dirty="0"/>
          </a:p>
          <a:p>
            <a:pPr marL="0" lvl="0" indent="0" algn="l" rtl="0">
              <a:spcBef>
                <a:spcPts val="1600"/>
              </a:spcBef>
              <a:spcAft>
                <a:spcPts val="1600"/>
              </a:spcAft>
              <a:buNone/>
            </a:pPr>
            <a:endParaRPr dirty="0"/>
          </a:p>
        </p:txBody>
      </p:sp>
      <p:sp>
        <p:nvSpPr>
          <p:cNvPr id="122" name="Google Shape;122;p21"/>
          <p:cNvSpPr txBox="1"/>
          <p:nvPr/>
        </p:nvSpPr>
        <p:spPr>
          <a:xfrm>
            <a:off x="1065075" y="2931975"/>
            <a:ext cx="7698000" cy="5820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Clr>
                <a:schemeClr val="accent3"/>
              </a:buClr>
              <a:buSzPts val="1800"/>
              <a:buFont typeface="Average"/>
              <a:buAutoNum type="arabicPeriod"/>
            </a:pPr>
            <a:r>
              <a:rPr lang="en" sz="1800">
                <a:solidFill>
                  <a:schemeClr val="accent3"/>
                </a:solidFill>
                <a:latin typeface="Average"/>
                <a:ea typeface="Average"/>
                <a:cs typeface="Average"/>
                <a:sym typeface="Average"/>
              </a:rPr>
              <a:t>Patent – objective standard – can be identified upon reasonable by an ordinary person.</a:t>
            </a:r>
            <a:endParaRPr sz="1800">
              <a:solidFill>
                <a:schemeClr val="accent3"/>
              </a:solidFill>
              <a:latin typeface="Average"/>
              <a:ea typeface="Average"/>
              <a:cs typeface="Average"/>
              <a:sym typeface="Average"/>
            </a:endParaRPr>
          </a:p>
        </p:txBody>
      </p:sp>
      <p:sp>
        <p:nvSpPr>
          <p:cNvPr id="123" name="Google Shape;123;p21"/>
          <p:cNvSpPr txBox="1"/>
          <p:nvPr/>
        </p:nvSpPr>
        <p:spPr>
          <a:xfrm>
            <a:off x="398244" y="3590175"/>
            <a:ext cx="8252100" cy="58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dirty="0">
                <a:solidFill>
                  <a:schemeClr val="accent3"/>
                </a:solidFill>
                <a:latin typeface="Average"/>
                <a:ea typeface="Average"/>
                <a:cs typeface="Average"/>
                <a:sym typeface="Average"/>
              </a:rPr>
              <a:t>C.  Statutes of Repose (CCP §§ 337.1 (4 year); 337.15 (10 year);</a:t>
            </a:r>
            <a:endParaRPr sz="2400" dirty="0">
              <a:solidFill>
                <a:schemeClr val="accent3"/>
              </a:solidFill>
              <a:latin typeface="Average"/>
              <a:ea typeface="Average"/>
              <a:cs typeface="Average"/>
              <a:sym typeface="Average"/>
            </a:endParaRPr>
          </a:p>
        </p:txBody>
      </p:sp>
      <p:sp>
        <p:nvSpPr>
          <p:cNvPr id="124" name="Google Shape;124;p21"/>
          <p:cNvSpPr txBox="1"/>
          <p:nvPr/>
        </p:nvSpPr>
        <p:spPr>
          <a:xfrm>
            <a:off x="1117000" y="4172175"/>
            <a:ext cx="7819200" cy="582000"/>
          </a:xfrm>
          <a:prstGeom prst="rect">
            <a:avLst/>
          </a:prstGeom>
          <a:noFill/>
          <a:ln>
            <a:noFill/>
          </a:ln>
        </p:spPr>
        <p:txBody>
          <a:bodyPr spcFirstLastPara="1" wrap="square" lIns="91425" tIns="91425" rIns="91425" bIns="91425" anchor="t" anchorCtr="0">
            <a:noAutofit/>
          </a:bodyPr>
          <a:lstStyle/>
          <a:p>
            <a:pPr marL="114300" lvl="0" algn="l" rtl="0">
              <a:spcBef>
                <a:spcPts val="0"/>
              </a:spcBef>
              <a:spcAft>
                <a:spcPts val="0"/>
              </a:spcAft>
              <a:buClr>
                <a:schemeClr val="accent3"/>
              </a:buClr>
              <a:buSzPts val="1800"/>
            </a:pPr>
            <a:r>
              <a:rPr lang="en" sz="1800" dirty="0">
                <a:solidFill>
                  <a:schemeClr val="accent3"/>
                </a:solidFill>
                <a:latin typeface="Average"/>
                <a:ea typeface="Average"/>
                <a:cs typeface="Average"/>
                <a:sym typeface="Average"/>
              </a:rPr>
              <a:t>1.   Exceptions – timely claim against GC; willful misconduct, personal injury</a:t>
            </a:r>
            <a:endParaRPr sz="1800" dirty="0">
              <a:solidFill>
                <a:schemeClr val="accent3"/>
              </a:solidFill>
              <a:latin typeface="Average"/>
              <a:ea typeface="Average"/>
              <a:cs typeface="Average"/>
              <a:sym typeface="Average"/>
            </a:endParaRPr>
          </a:p>
        </p:txBody>
      </p:sp>
      <p:sp>
        <p:nvSpPr>
          <p:cNvPr id="125" name="Google Shape;125;p21"/>
          <p:cNvSpPr txBox="1"/>
          <p:nvPr/>
        </p:nvSpPr>
        <p:spPr>
          <a:xfrm>
            <a:off x="1475575" y="4816325"/>
            <a:ext cx="6277800" cy="288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b="1" dirty="0">
                <a:solidFill>
                  <a:schemeClr val="accent3"/>
                </a:solidFill>
                <a:latin typeface="Average"/>
                <a:ea typeface="Average"/>
                <a:cs typeface="Average"/>
                <a:sym typeface="Average"/>
              </a:rPr>
              <a:t>Tarkington, O’Neill, Barrack &amp; Chong ╽ Northern California Construction Defect Litigation ╽</a:t>
            </a:r>
            <a:r>
              <a:rPr lang="en" sz="1000" b="1" u="sng" dirty="0">
                <a:solidFill>
                  <a:srgbClr val="D5BA61"/>
                </a:solidFill>
                <a:latin typeface="Average"/>
                <a:ea typeface="Average"/>
                <a:cs typeface="Average"/>
                <a:sym typeface="Average"/>
                <a:hlinkClick r:id="rId3">
                  <a:extLst>
                    <a:ext uri="{A12FA001-AC4F-418D-AE19-62706E023703}">
                      <ahyp:hlinkClr xmlns:ahyp="http://schemas.microsoft.com/office/drawing/2018/hyperlinkcolor" val="tx"/>
                    </a:ext>
                  </a:extLst>
                </a:hlinkClick>
              </a:rPr>
              <a:t>www.to2law.com</a:t>
            </a:r>
            <a:endParaRPr sz="1000" b="1" u="sng" dirty="0">
              <a:solidFill>
                <a:srgbClr val="D5BA61"/>
              </a:solidFill>
              <a:latin typeface="Average"/>
              <a:ea typeface="Average"/>
              <a:cs typeface="Average"/>
              <a:sym typeface="Average"/>
              <a:hlinkClick r:id="rId3">
                <a:extLst>
                  <a:ext uri="{A12FA001-AC4F-418D-AE19-62706E023703}">
                    <ahyp:hlinkClr xmlns:ahyp="http://schemas.microsoft.com/office/drawing/2018/hyperlinkcolor" val="tx"/>
                  </a:ext>
                </a:extLst>
              </a:hlinkClick>
            </a:endParaRPr>
          </a:p>
          <a:p>
            <a:pPr marL="0" lvl="0" indent="0" algn="l" rtl="0">
              <a:spcBef>
                <a:spcPts val="0"/>
              </a:spcBef>
              <a:spcAft>
                <a:spcPts val="0"/>
              </a:spcAft>
              <a:buNone/>
            </a:pPr>
            <a:endParaRPr sz="1000" dirty="0">
              <a:solidFill>
                <a:schemeClr val="accent3"/>
              </a:solidFill>
              <a:latin typeface="Average"/>
              <a:ea typeface="Average"/>
              <a:cs typeface="Average"/>
              <a:sym typeface="Averag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anim calcmode="lin" valueType="num">
                                      <p:cBhvr additive="base">
                                        <p:cTn id="7" dur="400"/>
                                        <p:tgtEl>
                                          <p:spTgt spid="12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21">
                                            <p:txEl>
                                              <p:pRg st="1" end="1"/>
                                            </p:txEl>
                                          </p:spTgt>
                                        </p:tgtEl>
                                        <p:attrNameLst>
                                          <p:attrName>style.visibility</p:attrName>
                                        </p:attrNameLst>
                                      </p:cBhvr>
                                      <p:to>
                                        <p:strVal val="visible"/>
                                      </p:to>
                                    </p:set>
                                    <p:anim calcmode="lin" valueType="num">
                                      <p:cBhvr additive="base">
                                        <p:cTn id="12" dur="400"/>
                                        <p:tgtEl>
                                          <p:spTgt spid="121">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2"/>
                                        </p:tgtEl>
                                        <p:attrNameLst>
                                          <p:attrName>style.visibility</p:attrName>
                                        </p:attrNameLst>
                                      </p:cBhvr>
                                      <p:to>
                                        <p:strVal val="visible"/>
                                      </p:to>
                                    </p:set>
                                    <p:animEffect transition="in" filter="fade">
                                      <p:cBhvr>
                                        <p:cTn id="17" dur="600"/>
                                        <p:tgtEl>
                                          <p:spTgt spid="12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123"/>
                                        </p:tgtEl>
                                        <p:attrNameLst>
                                          <p:attrName>style.visibility</p:attrName>
                                        </p:attrNameLst>
                                      </p:cBhvr>
                                      <p:to>
                                        <p:strVal val="visible"/>
                                      </p:to>
                                    </p:set>
                                    <p:anim calcmode="lin" valueType="num">
                                      <p:cBhvr additive="base">
                                        <p:cTn id="22" dur="500"/>
                                        <p:tgtEl>
                                          <p:spTgt spid="123"/>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4"/>
                                        </p:tgtEl>
                                        <p:attrNameLst>
                                          <p:attrName>style.visibility</p:attrName>
                                        </p:attrNameLst>
                                      </p:cBhvr>
                                      <p:to>
                                        <p:strVal val="visible"/>
                                      </p:to>
                                    </p:set>
                                    <p:animEffect transition="in" filter="fade">
                                      <p:cBhvr>
                                        <p:cTn id="27" dur="6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2"/>
          <p:cNvSpPr txBox="1">
            <a:spLocks noGrp="1"/>
          </p:cNvSpPr>
          <p:nvPr>
            <p:ph type="title"/>
          </p:nvPr>
        </p:nvSpPr>
        <p:spPr>
          <a:xfrm>
            <a:off x="220900" y="48500"/>
            <a:ext cx="8598300" cy="78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000"/>
              <a:t>III.	 Express Indemnity / Additional Insured Obligations</a:t>
            </a:r>
            <a:endParaRPr sz="3000"/>
          </a:p>
        </p:txBody>
      </p:sp>
      <p:sp>
        <p:nvSpPr>
          <p:cNvPr id="131" name="Google Shape;131;p22"/>
          <p:cNvSpPr txBox="1"/>
          <p:nvPr/>
        </p:nvSpPr>
        <p:spPr>
          <a:xfrm>
            <a:off x="604375" y="656475"/>
            <a:ext cx="8347500" cy="1266600"/>
          </a:xfrm>
          <a:prstGeom prst="rect">
            <a:avLst/>
          </a:prstGeom>
          <a:noFill/>
          <a:ln>
            <a:noFill/>
          </a:ln>
        </p:spPr>
        <p:txBody>
          <a:bodyPr spcFirstLastPara="1" wrap="square" lIns="91425" tIns="91425" rIns="91425" bIns="91425" anchor="t" anchorCtr="0">
            <a:noAutofit/>
          </a:bodyPr>
          <a:lstStyle/>
          <a:p>
            <a:pPr marL="457200" lvl="0" indent="-381000" algn="l" rtl="0">
              <a:lnSpc>
                <a:spcPct val="115000"/>
              </a:lnSpc>
              <a:spcBef>
                <a:spcPts val="0"/>
              </a:spcBef>
              <a:spcAft>
                <a:spcPts val="0"/>
              </a:spcAft>
              <a:buClr>
                <a:schemeClr val="lt1"/>
              </a:buClr>
              <a:buSzPts val="2400"/>
              <a:buFont typeface="Average"/>
              <a:buAutoNum type="alphaUcPeriod"/>
            </a:pPr>
            <a:r>
              <a:rPr lang="en" sz="2400">
                <a:solidFill>
                  <a:schemeClr val="lt1"/>
                </a:solidFill>
                <a:latin typeface="Average"/>
                <a:ea typeface="Average"/>
                <a:cs typeface="Average"/>
                <a:sym typeface="Average"/>
              </a:rPr>
              <a:t>Pre-2009/2013:  Type I to Type III Agreements</a:t>
            </a:r>
            <a:endParaRPr sz="2400">
              <a:solidFill>
                <a:schemeClr val="lt1"/>
              </a:solidFill>
              <a:latin typeface="Average"/>
              <a:ea typeface="Average"/>
              <a:cs typeface="Average"/>
              <a:sym typeface="Average"/>
            </a:endParaRPr>
          </a:p>
          <a:p>
            <a:pPr marL="457200" lvl="0" indent="-381000" algn="l" rtl="0">
              <a:lnSpc>
                <a:spcPct val="115000"/>
              </a:lnSpc>
              <a:spcBef>
                <a:spcPts val="0"/>
              </a:spcBef>
              <a:spcAft>
                <a:spcPts val="0"/>
              </a:spcAft>
              <a:buClr>
                <a:schemeClr val="lt1"/>
              </a:buClr>
              <a:buSzPts val="2400"/>
              <a:buFont typeface="Average"/>
              <a:buAutoNum type="alphaUcPeriod"/>
            </a:pPr>
            <a:r>
              <a:rPr lang="en" sz="2400">
                <a:solidFill>
                  <a:schemeClr val="lt1"/>
                </a:solidFill>
                <a:latin typeface="Average"/>
                <a:ea typeface="Average"/>
                <a:cs typeface="Average"/>
                <a:sym typeface="Average"/>
              </a:rPr>
              <a:t>Indemnity Obligations under Civil Code §§ 2782 – 2782.059</a:t>
            </a:r>
            <a:endParaRPr sz="2400">
              <a:solidFill>
                <a:schemeClr val="lt1"/>
              </a:solidFill>
              <a:latin typeface="Average"/>
              <a:ea typeface="Average"/>
              <a:cs typeface="Average"/>
              <a:sym typeface="Average"/>
            </a:endParaRPr>
          </a:p>
          <a:p>
            <a:pPr marL="457200" lvl="0" indent="0" algn="l" rtl="0">
              <a:lnSpc>
                <a:spcPct val="115000"/>
              </a:lnSpc>
              <a:spcBef>
                <a:spcPts val="1600"/>
              </a:spcBef>
              <a:spcAft>
                <a:spcPts val="0"/>
              </a:spcAft>
              <a:buNone/>
            </a:pPr>
            <a:endParaRPr sz="2400">
              <a:solidFill>
                <a:schemeClr val="lt1"/>
              </a:solidFill>
              <a:latin typeface="Average"/>
              <a:ea typeface="Average"/>
              <a:cs typeface="Average"/>
              <a:sym typeface="Average"/>
            </a:endParaRPr>
          </a:p>
          <a:p>
            <a:pPr marL="0" lvl="0" indent="0" algn="l" rtl="0">
              <a:lnSpc>
                <a:spcPct val="115000"/>
              </a:lnSpc>
              <a:spcBef>
                <a:spcPts val="1600"/>
              </a:spcBef>
              <a:spcAft>
                <a:spcPts val="0"/>
              </a:spcAft>
              <a:buNone/>
            </a:pPr>
            <a:endParaRPr sz="2400">
              <a:solidFill>
                <a:schemeClr val="lt1"/>
              </a:solidFill>
              <a:latin typeface="Average"/>
              <a:ea typeface="Average"/>
              <a:cs typeface="Average"/>
              <a:sym typeface="Average"/>
            </a:endParaRPr>
          </a:p>
          <a:p>
            <a:pPr marL="0" lvl="0" indent="0" algn="l" rtl="0">
              <a:lnSpc>
                <a:spcPct val="115000"/>
              </a:lnSpc>
              <a:spcBef>
                <a:spcPts val="1600"/>
              </a:spcBef>
              <a:spcAft>
                <a:spcPts val="0"/>
              </a:spcAft>
              <a:buNone/>
            </a:pPr>
            <a:endParaRPr sz="2400">
              <a:solidFill>
                <a:schemeClr val="lt1"/>
              </a:solidFill>
              <a:latin typeface="Average"/>
              <a:ea typeface="Average"/>
              <a:cs typeface="Average"/>
              <a:sym typeface="Average"/>
            </a:endParaRPr>
          </a:p>
          <a:p>
            <a:pPr marL="0" lvl="0" indent="0" algn="l" rtl="0">
              <a:lnSpc>
                <a:spcPct val="115000"/>
              </a:lnSpc>
              <a:spcBef>
                <a:spcPts val="1600"/>
              </a:spcBef>
              <a:spcAft>
                <a:spcPts val="0"/>
              </a:spcAft>
              <a:buNone/>
            </a:pPr>
            <a:endParaRPr sz="2400">
              <a:solidFill>
                <a:schemeClr val="lt1"/>
              </a:solidFill>
              <a:latin typeface="Average"/>
              <a:ea typeface="Average"/>
              <a:cs typeface="Average"/>
              <a:sym typeface="Average"/>
            </a:endParaRPr>
          </a:p>
          <a:p>
            <a:pPr marL="0" lvl="0" indent="0" algn="l" rtl="0">
              <a:lnSpc>
                <a:spcPct val="115000"/>
              </a:lnSpc>
              <a:spcBef>
                <a:spcPts val="1600"/>
              </a:spcBef>
              <a:spcAft>
                <a:spcPts val="1600"/>
              </a:spcAft>
              <a:buNone/>
            </a:pPr>
            <a:endParaRPr sz="1800">
              <a:solidFill>
                <a:srgbClr val="CACACA"/>
              </a:solidFill>
              <a:latin typeface="Average"/>
              <a:ea typeface="Average"/>
              <a:cs typeface="Average"/>
              <a:sym typeface="Average"/>
            </a:endParaRPr>
          </a:p>
        </p:txBody>
      </p:sp>
      <p:sp>
        <p:nvSpPr>
          <p:cNvPr id="132" name="Google Shape;132;p22"/>
          <p:cNvSpPr txBox="1"/>
          <p:nvPr/>
        </p:nvSpPr>
        <p:spPr>
          <a:xfrm>
            <a:off x="848575" y="1508325"/>
            <a:ext cx="8103300" cy="5820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Clr>
                <a:schemeClr val="lt1"/>
              </a:buClr>
              <a:buSzPts val="1800"/>
              <a:buFont typeface="+mj-lt"/>
              <a:buAutoNum type="arabicPeriod"/>
            </a:pPr>
            <a:r>
              <a:rPr lang="en" sz="1800" dirty="0">
                <a:solidFill>
                  <a:schemeClr val="lt1"/>
                </a:solidFill>
                <a:latin typeface="Average"/>
                <a:ea typeface="Average"/>
                <a:cs typeface="Average"/>
                <a:sym typeface="Average"/>
              </a:rPr>
              <a:t>Voids indemnity agreements which purport to hold harmless or indemnify another for its sole negligence or willful misconduct.</a:t>
            </a:r>
            <a:endParaRPr sz="1800" dirty="0">
              <a:solidFill>
                <a:schemeClr val="lt1"/>
              </a:solidFill>
              <a:latin typeface="Average"/>
              <a:ea typeface="Average"/>
              <a:cs typeface="Average"/>
              <a:sym typeface="Average"/>
            </a:endParaRPr>
          </a:p>
          <a:p>
            <a:pPr marL="685800" lvl="0" indent="-228600" algn="l" rtl="0">
              <a:spcBef>
                <a:spcPts val="0"/>
              </a:spcBef>
              <a:spcAft>
                <a:spcPts val="0"/>
              </a:spcAft>
              <a:buFont typeface="+mj-lt"/>
              <a:buAutoNum type="arabicPeriod"/>
            </a:pPr>
            <a:endParaRPr sz="600" dirty="0">
              <a:solidFill>
                <a:schemeClr val="lt1"/>
              </a:solidFill>
              <a:latin typeface="Average"/>
              <a:ea typeface="Average"/>
              <a:cs typeface="Average"/>
              <a:sym typeface="Average"/>
            </a:endParaRPr>
          </a:p>
          <a:p>
            <a:pPr marL="457200" lvl="0" indent="-342900" algn="l" rtl="0">
              <a:spcBef>
                <a:spcPts val="0"/>
              </a:spcBef>
              <a:spcAft>
                <a:spcPts val="0"/>
              </a:spcAft>
              <a:buClr>
                <a:schemeClr val="lt1"/>
              </a:buClr>
              <a:buSzPts val="1800"/>
              <a:buFont typeface="Average"/>
              <a:buAutoNum type="arabicPeriod"/>
            </a:pPr>
            <a:r>
              <a:rPr lang="en" sz="1800" dirty="0">
                <a:solidFill>
                  <a:schemeClr val="lt1"/>
                </a:solidFill>
                <a:latin typeface="Average"/>
                <a:ea typeface="Average"/>
                <a:cs typeface="Average"/>
                <a:sym typeface="Average"/>
              </a:rPr>
              <a:t>Renders unenforceable an indemnity against the active negligence of an owner of private real property improvement which is not also a contractor</a:t>
            </a:r>
            <a:endParaRPr sz="1800" dirty="0">
              <a:solidFill>
                <a:schemeClr val="lt1"/>
              </a:solidFill>
              <a:latin typeface="Average"/>
              <a:ea typeface="Average"/>
              <a:cs typeface="Average"/>
              <a:sym typeface="Average"/>
            </a:endParaRPr>
          </a:p>
          <a:p>
            <a:pPr marL="685800" lvl="0" indent="-228600" algn="l" rtl="0">
              <a:spcBef>
                <a:spcPts val="0"/>
              </a:spcBef>
              <a:spcAft>
                <a:spcPts val="0"/>
              </a:spcAft>
              <a:buFont typeface="+mj-lt"/>
              <a:buAutoNum type="arabicPeriod"/>
            </a:pPr>
            <a:endParaRPr sz="600" dirty="0">
              <a:solidFill>
                <a:schemeClr val="lt1"/>
              </a:solidFill>
              <a:latin typeface="Average"/>
              <a:ea typeface="Average"/>
              <a:cs typeface="Average"/>
              <a:sym typeface="Average"/>
            </a:endParaRPr>
          </a:p>
          <a:p>
            <a:pPr marL="457200" lvl="0" indent="-342900" algn="l" rtl="0">
              <a:spcBef>
                <a:spcPts val="0"/>
              </a:spcBef>
              <a:spcAft>
                <a:spcPts val="0"/>
              </a:spcAft>
              <a:buClr>
                <a:schemeClr val="lt1"/>
              </a:buClr>
              <a:buSzPts val="1800"/>
              <a:buFont typeface="Average"/>
              <a:buAutoNum type="arabicPeriod"/>
            </a:pPr>
            <a:r>
              <a:rPr lang="en" sz="1800" dirty="0">
                <a:solidFill>
                  <a:schemeClr val="lt1"/>
                </a:solidFill>
                <a:latin typeface="Average"/>
                <a:ea typeface="Average"/>
                <a:cs typeface="Average"/>
                <a:sym typeface="Average"/>
              </a:rPr>
              <a:t>2009 for Residential/2013 for Non-Residential Construction, renders unenforceable an indemnity or additional insurance obligation against construction defects to the extent the claim arises (1) out of the negligence of the builder or GC or other Subs; (2) defects in design; (3) which do not arise out of the indemnitor’s scope of work in the written agreement.</a:t>
            </a:r>
            <a:endParaRPr sz="1800" dirty="0">
              <a:solidFill>
                <a:schemeClr val="lt1"/>
              </a:solidFill>
              <a:latin typeface="Average"/>
              <a:ea typeface="Average"/>
              <a:cs typeface="Average"/>
              <a:sym typeface="Average"/>
            </a:endParaRPr>
          </a:p>
          <a:p>
            <a:pPr marL="685800" lvl="0" indent="-228600" algn="l" rtl="0">
              <a:spcBef>
                <a:spcPts val="0"/>
              </a:spcBef>
              <a:spcAft>
                <a:spcPts val="0"/>
              </a:spcAft>
              <a:buFont typeface="+mj-lt"/>
              <a:buAutoNum type="arabicPeriod"/>
            </a:pPr>
            <a:endParaRPr sz="600" dirty="0">
              <a:solidFill>
                <a:schemeClr val="lt1"/>
              </a:solidFill>
              <a:latin typeface="Average"/>
              <a:ea typeface="Average"/>
              <a:cs typeface="Average"/>
              <a:sym typeface="Average"/>
            </a:endParaRPr>
          </a:p>
          <a:p>
            <a:pPr marL="457200" lvl="0" indent="-342900" algn="l" rtl="0">
              <a:spcBef>
                <a:spcPts val="0"/>
              </a:spcBef>
              <a:spcAft>
                <a:spcPts val="0"/>
              </a:spcAft>
              <a:buClr>
                <a:schemeClr val="lt1"/>
              </a:buClr>
              <a:buSzPts val="1800"/>
              <a:buFont typeface="Average"/>
              <a:buAutoNum type="arabicPeriod"/>
            </a:pPr>
            <a:r>
              <a:rPr lang="en" sz="1800" dirty="0">
                <a:solidFill>
                  <a:schemeClr val="lt1"/>
                </a:solidFill>
                <a:latin typeface="Average"/>
                <a:ea typeface="Average"/>
                <a:cs typeface="Average"/>
                <a:sym typeface="Average"/>
              </a:rPr>
              <a:t>Impact on Good Faith Settlement proceedings.</a:t>
            </a:r>
            <a:endParaRPr sz="1800" dirty="0">
              <a:solidFill>
                <a:schemeClr val="lt1"/>
              </a:solidFill>
              <a:latin typeface="Average"/>
              <a:ea typeface="Average"/>
              <a:cs typeface="Average"/>
              <a:sym typeface="Average"/>
            </a:endParaRPr>
          </a:p>
          <a:p>
            <a:pPr marL="457200" lvl="0" indent="0" algn="l" rtl="0">
              <a:spcBef>
                <a:spcPts val="0"/>
              </a:spcBef>
              <a:spcAft>
                <a:spcPts val="0"/>
              </a:spcAft>
              <a:buNone/>
            </a:pPr>
            <a:endParaRPr sz="1800" dirty="0">
              <a:solidFill>
                <a:srgbClr val="CACACA"/>
              </a:solidFill>
              <a:latin typeface="Average"/>
              <a:ea typeface="Average"/>
              <a:cs typeface="Average"/>
              <a:sym typeface="Average"/>
            </a:endParaRPr>
          </a:p>
        </p:txBody>
      </p:sp>
      <p:sp>
        <p:nvSpPr>
          <p:cNvPr id="133" name="Google Shape;133;p22"/>
          <p:cNvSpPr txBox="1"/>
          <p:nvPr/>
        </p:nvSpPr>
        <p:spPr>
          <a:xfrm>
            <a:off x="1475575" y="4816325"/>
            <a:ext cx="6277800" cy="288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b="1" dirty="0">
                <a:solidFill>
                  <a:schemeClr val="lt1"/>
                </a:solidFill>
                <a:latin typeface="Average"/>
                <a:ea typeface="Average"/>
                <a:cs typeface="Average"/>
                <a:sym typeface="Average"/>
              </a:rPr>
              <a:t>Tarkington, O’Neill, Barrack &amp; Chong ╽ Northern California Construction Defect Litigation </a:t>
            </a:r>
            <a:r>
              <a:rPr lang="en" sz="1000" b="1" dirty="0">
                <a:solidFill>
                  <a:srgbClr val="37474F"/>
                </a:solidFill>
                <a:latin typeface="Average"/>
                <a:ea typeface="Average"/>
                <a:cs typeface="Average"/>
                <a:sym typeface="Average"/>
              </a:rPr>
              <a:t>╽</a:t>
            </a:r>
            <a:r>
              <a:rPr lang="en" sz="1000" b="1" u="sng" dirty="0">
                <a:solidFill>
                  <a:srgbClr val="37474F"/>
                </a:solidFill>
                <a:latin typeface="Average"/>
                <a:ea typeface="Average"/>
                <a:cs typeface="Average"/>
                <a:sym typeface="Average"/>
                <a:hlinkClick r:id="rId3">
                  <a:extLst>
                    <a:ext uri="{A12FA001-AC4F-418D-AE19-62706E023703}">
                      <ahyp:hlinkClr xmlns:ahyp="http://schemas.microsoft.com/office/drawing/2018/hyperlinkcolor" val="tx"/>
                    </a:ext>
                  </a:extLst>
                </a:hlinkClick>
              </a:rPr>
              <a:t>www.to2law.com</a:t>
            </a:r>
            <a:endParaRPr sz="1000" b="1" u="sng" dirty="0">
              <a:solidFill>
                <a:srgbClr val="37474F"/>
              </a:solidFill>
              <a:latin typeface="Average"/>
              <a:ea typeface="Average"/>
              <a:cs typeface="Average"/>
              <a:sym typeface="Average"/>
              <a:hlinkClick r:id="rId3"/>
            </a:endParaRPr>
          </a:p>
          <a:p>
            <a:pPr marL="0" lvl="0" indent="0" algn="l" rtl="0">
              <a:spcBef>
                <a:spcPts val="0"/>
              </a:spcBef>
              <a:spcAft>
                <a:spcPts val="0"/>
              </a:spcAft>
              <a:buNone/>
            </a:pPr>
            <a:endParaRPr sz="1000" dirty="0">
              <a:solidFill>
                <a:schemeClr val="lt1"/>
              </a:solidFill>
              <a:latin typeface="Average"/>
              <a:ea typeface="Average"/>
              <a:cs typeface="Average"/>
              <a:sym typeface="Averag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31">
                                            <p:txEl>
                                              <p:pRg st="0" end="0"/>
                                            </p:txEl>
                                          </p:spTgt>
                                        </p:tgtEl>
                                        <p:attrNameLst>
                                          <p:attrName>style.visibility</p:attrName>
                                        </p:attrNameLst>
                                      </p:cBhvr>
                                      <p:to>
                                        <p:strVal val="visible"/>
                                      </p:to>
                                    </p:set>
                                    <p:anim calcmode="lin" valueType="num">
                                      <p:cBhvr additive="base">
                                        <p:cTn id="7" dur="400"/>
                                        <p:tgtEl>
                                          <p:spTgt spid="13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31">
                                            <p:txEl>
                                              <p:pRg st="1" end="1"/>
                                            </p:txEl>
                                          </p:spTgt>
                                        </p:tgtEl>
                                        <p:attrNameLst>
                                          <p:attrName>style.visibility</p:attrName>
                                        </p:attrNameLst>
                                      </p:cBhvr>
                                      <p:to>
                                        <p:strVal val="visible"/>
                                      </p:to>
                                    </p:set>
                                    <p:anim calcmode="lin" valueType="num">
                                      <p:cBhvr additive="base">
                                        <p:cTn id="12" dur="400"/>
                                        <p:tgtEl>
                                          <p:spTgt spid="131">
                                            <p:txEl>
                                              <p:pRg st="1" end="1"/>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2">
                                            <p:txEl>
                                              <p:pRg st="0" end="0"/>
                                            </p:txEl>
                                          </p:spTgt>
                                        </p:tgtEl>
                                        <p:attrNameLst>
                                          <p:attrName>style.visibility</p:attrName>
                                        </p:attrNameLst>
                                      </p:cBhvr>
                                      <p:to>
                                        <p:strVal val="visible"/>
                                      </p:to>
                                    </p:set>
                                    <p:animEffect transition="in" filter="fade">
                                      <p:cBhvr>
                                        <p:cTn id="17" dur="500"/>
                                        <p:tgtEl>
                                          <p:spTgt spid="13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2">
                                            <p:txEl>
                                              <p:pRg st="2" end="2"/>
                                            </p:txEl>
                                          </p:spTgt>
                                        </p:tgtEl>
                                        <p:attrNameLst>
                                          <p:attrName>style.visibility</p:attrName>
                                        </p:attrNameLst>
                                      </p:cBhvr>
                                      <p:to>
                                        <p:strVal val="visible"/>
                                      </p:to>
                                    </p:set>
                                    <p:animEffect transition="in" filter="fade">
                                      <p:cBhvr>
                                        <p:cTn id="22" dur="500"/>
                                        <p:tgtEl>
                                          <p:spTgt spid="13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2">
                                            <p:txEl>
                                              <p:pRg st="4" end="4"/>
                                            </p:txEl>
                                          </p:spTgt>
                                        </p:tgtEl>
                                        <p:attrNameLst>
                                          <p:attrName>style.visibility</p:attrName>
                                        </p:attrNameLst>
                                      </p:cBhvr>
                                      <p:to>
                                        <p:strVal val="visible"/>
                                      </p:to>
                                    </p:set>
                                    <p:animEffect transition="in" filter="fade">
                                      <p:cBhvr>
                                        <p:cTn id="27" dur="500"/>
                                        <p:tgtEl>
                                          <p:spTgt spid="13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2">
                                            <p:txEl>
                                              <p:pRg st="6" end="6"/>
                                            </p:txEl>
                                          </p:spTgt>
                                        </p:tgtEl>
                                        <p:attrNameLst>
                                          <p:attrName>style.visibility</p:attrName>
                                        </p:attrNameLst>
                                      </p:cBhvr>
                                      <p:to>
                                        <p:strVal val="visible"/>
                                      </p:to>
                                    </p:set>
                                    <p:animEffect transition="in" filter="fade">
                                      <p:cBhvr>
                                        <p:cTn id="32" dur="500"/>
                                        <p:tgtEl>
                                          <p:spTgt spid="13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3"/>
          <p:cNvSpPr txBox="1">
            <a:spLocks noGrp="1"/>
          </p:cNvSpPr>
          <p:nvPr>
            <p:ph type="title"/>
          </p:nvPr>
        </p:nvSpPr>
        <p:spPr>
          <a:xfrm>
            <a:off x="311700" y="1797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III.	 Express Indemnity / Insured Obligations Continued...</a:t>
            </a:r>
            <a:endParaRPr/>
          </a:p>
        </p:txBody>
      </p:sp>
      <p:sp>
        <p:nvSpPr>
          <p:cNvPr id="139" name="Google Shape;139;p23"/>
          <p:cNvSpPr txBox="1">
            <a:spLocks noGrp="1"/>
          </p:cNvSpPr>
          <p:nvPr>
            <p:ph type="body" idx="1"/>
          </p:nvPr>
        </p:nvSpPr>
        <p:spPr>
          <a:xfrm>
            <a:off x="505600" y="752450"/>
            <a:ext cx="8347500" cy="12666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2400"/>
              <a:t>C.	Defense Obligations (2782 (e); 2782.05 (e)</a:t>
            </a:r>
            <a:endParaRPr sz="2400"/>
          </a:p>
          <a:p>
            <a:pPr marL="457200" lvl="0" indent="0" algn="l" rtl="0">
              <a:spcBef>
                <a:spcPts val="1600"/>
              </a:spcBef>
              <a:spcAft>
                <a:spcPts val="0"/>
              </a:spcAft>
              <a:buNone/>
            </a:pPr>
            <a:endParaRPr sz="2400"/>
          </a:p>
          <a:p>
            <a:pPr marL="0" lvl="0" indent="0" algn="l" rtl="0">
              <a:spcBef>
                <a:spcPts val="1600"/>
              </a:spcBef>
              <a:spcAft>
                <a:spcPts val="0"/>
              </a:spcAft>
              <a:buNone/>
            </a:pPr>
            <a:endParaRPr sz="2400"/>
          </a:p>
          <a:p>
            <a:pPr marL="0" lvl="0" indent="0" algn="l" rtl="0">
              <a:spcBef>
                <a:spcPts val="1600"/>
              </a:spcBef>
              <a:spcAft>
                <a:spcPts val="0"/>
              </a:spcAft>
              <a:buNone/>
            </a:pPr>
            <a:endParaRPr sz="2400"/>
          </a:p>
          <a:p>
            <a:pPr marL="0" lvl="0" indent="0" algn="l" rtl="0">
              <a:spcBef>
                <a:spcPts val="1600"/>
              </a:spcBef>
              <a:spcAft>
                <a:spcPts val="0"/>
              </a:spcAft>
              <a:buNone/>
            </a:pPr>
            <a:endParaRPr sz="2400"/>
          </a:p>
          <a:p>
            <a:pPr marL="0" lvl="0" indent="0" algn="l" rtl="0">
              <a:spcBef>
                <a:spcPts val="1600"/>
              </a:spcBef>
              <a:spcAft>
                <a:spcPts val="1600"/>
              </a:spcAft>
              <a:buNone/>
            </a:pPr>
            <a:endParaRPr/>
          </a:p>
        </p:txBody>
      </p:sp>
      <p:sp>
        <p:nvSpPr>
          <p:cNvPr id="140" name="Google Shape;140;p23"/>
          <p:cNvSpPr txBox="1"/>
          <p:nvPr/>
        </p:nvSpPr>
        <p:spPr>
          <a:xfrm>
            <a:off x="884875" y="1291850"/>
            <a:ext cx="8087700" cy="5820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Clr>
                <a:schemeClr val="accent3"/>
              </a:buClr>
              <a:buSzPts val="1800"/>
              <a:buFont typeface="Average"/>
              <a:buAutoNum type="arabicPeriod"/>
            </a:pPr>
            <a:r>
              <a:rPr lang="en" sz="1800" dirty="0">
                <a:solidFill>
                  <a:schemeClr val="accent3"/>
                </a:solidFill>
                <a:latin typeface="Average"/>
                <a:ea typeface="Average"/>
                <a:cs typeface="Average"/>
                <a:sym typeface="Average"/>
              </a:rPr>
              <a:t>Written Tender of Claims Required as Condition of Defense/Indemnity:  </a:t>
            </a:r>
            <a:endParaRPr sz="1800" dirty="0">
              <a:solidFill>
                <a:schemeClr val="accent3"/>
              </a:solidFill>
              <a:latin typeface="Average"/>
              <a:ea typeface="Average"/>
              <a:cs typeface="Average"/>
              <a:sym typeface="Average"/>
            </a:endParaRPr>
          </a:p>
          <a:p>
            <a:pPr marL="914400" lvl="0" indent="0" algn="l" rtl="0">
              <a:spcBef>
                <a:spcPts val="0"/>
              </a:spcBef>
              <a:spcAft>
                <a:spcPts val="0"/>
              </a:spcAft>
              <a:buNone/>
            </a:pPr>
            <a:endParaRPr sz="600" dirty="0">
              <a:solidFill>
                <a:schemeClr val="accent3"/>
              </a:solidFill>
              <a:latin typeface="Average"/>
              <a:ea typeface="Average"/>
              <a:cs typeface="Average"/>
              <a:sym typeface="Average"/>
            </a:endParaRPr>
          </a:p>
          <a:p>
            <a:pPr marL="800100" lvl="0" indent="-431800" algn="l" rtl="0">
              <a:spcBef>
                <a:spcPts val="0"/>
              </a:spcBef>
              <a:spcAft>
                <a:spcPts val="0"/>
              </a:spcAft>
              <a:buClr>
                <a:schemeClr val="accent3"/>
              </a:buClr>
              <a:buSzPts val="1400"/>
              <a:buFont typeface="Average"/>
              <a:buAutoNum type="alphaLcPeriod"/>
            </a:pPr>
            <a:r>
              <a:rPr lang="en" dirty="0">
                <a:solidFill>
                  <a:schemeClr val="accent3"/>
                </a:solidFill>
                <a:latin typeface="Average"/>
                <a:ea typeface="Average"/>
                <a:cs typeface="Average"/>
                <a:sym typeface="Average"/>
              </a:rPr>
              <a:t>Must include all information provided by claimant relating to the subcontractor’s scope of work</a:t>
            </a:r>
            <a:endParaRPr dirty="0">
              <a:solidFill>
                <a:schemeClr val="accent3"/>
              </a:solidFill>
              <a:latin typeface="Average"/>
              <a:ea typeface="Average"/>
              <a:cs typeface="Average"/>
              <a:sym typeface="Average"/>
            </a:endParaRPr>
          </a:p>
          <a:p>
            <a:pPr marL="1371600" lvl="0" indent="0" algn="l" rtl="0">
              <a:spcBef>
                <a:spcPts val="0"/>
              </a:spcBef>
              <a:spcAft>
                <a:spcPts val="0"/>
              </a:spcAft>
              <a:buNone/>
            </a:pPr>
            <a:endParaRPr dirty="0">
              <a:solidFill>
                <a:schemeClr val="accent3"/>
              </a:solidFill>
              <a:latin typeface="Average"/>
              <a:ea typeface="Average"/>
              <a:cs typeface="Average"/>
              <a:sym typeface="Average"/>
            </a:endParaRPr>
          </a:p>
          <a:p>
            <a:pPr marL="800100" lvl="0" indent="-457200" algn="l" rtl="0">
              <a:spcBef>
                <a:spcPts val="0"/>
              </a:spcBef>
              <a:spcAft>
                <a:spcPts val="0"/>
              </a:spcAft>
              <a:buNone/>
            </a:pPr>
            <a:r>
              <a:rPr lang="en" dirty="0">
                <a:solidFill>
                  <a:schemeClr val="accent3"/>
                </a:solidFill>
                <a:latin typeface="Average"/>
                <a:ea typeface="Average"/>
                <a:cs typeface="Average"/>
                <a:sym typeface="Average"/>
              </a:rPr>
              <a:t>b.	Basic information required under CC § 910 (a) </a:t>
            </a:r>
            <a:endParaRPr dirty="0">
              <a:solidFill>
                <a:schemeClr val="accent3"/>
              </a:solidFill>
              <a:latin typeface="Average"/>
              <a:ea typeface="Average"/>
              <a:cs typeface="Average"/>
              <a:sym typeface="Average"/>
            </a:endParaRPr>
          </a:p>
          <a:p>
            <a:pPr marL="114300" lvl="0" algn="l" rtl="0">
              <a:spcBef>
                <a:spcPts val="0"/>
              </a:spcBef>
              <a:spcAft>
                <a:spcPts val="0"/>
              </a:spcAft>
              <a:buClr>
                <a:schemeClr val="accent3"/>
              </a:buClr>
              <a:buSzPts val="1800"/>
            </a:pPr>
            <a:endParaRPr lang="en" sz="600" dirty="0">
              <a:solidFill>
                <a:schemeClr val="accent3"/>
              </a:solidFill>
              <a:latin typeface="Average"/>
              <a:ea typeface="Average"/>
              <a:cs typeface="Average"/>
              <a:sym typeface="Average"/>
            </a:endParaRPr>
          </a:p>
          <a:p>
            <a:pPr marL="114300" lvl="0" algn="l" rtl="0">
              <a:spcBef>
                <a:spcPts val="0"/>
              </a:spcBef>
              <a:spcAft>
                <a:spcPts val="0"/>
              </a:spcAft>
              <a:buClr>
                <a:schemeClr val="accent3"/>
              </a:buClr>
              <a:buSzPts val="1800"/>
            </a:pPr>
            <a:r>
              <a:rPr lang="en" sz="1800" dirty="0">
                <a:solidFill>
                  <a:schemeClr val="accent3"/>
                </a:solidFill>
                <a:latin typeface="Average"/>
                <a:ea typeface="Average"/>
                <a:cs typeface="Average"/>
                <a:sym typeface="Average"/>
              </a:rPr>
              <a:t>2.    Satisfaction of Defense Obligation:</a:t>
            </a:r>
            <a:endParaRPr sz="1800" dirty="0">
              <a:solidFill>
                <a:schemeClr val="accent3"/>
              </a:solidFill>
              <a:latin typeface="Average"/>
              <a:ea typeface="Average"/>
              <a:cs typeface="Average"/>
              <a:sym typeface="Average"/>
            </a:endParaRPr>
          </a:p>
          <a:p>
            <a:pPr marL="914400" lvl="0" indent="0" algn="l" rtl="0">
              <a:spcBef>
                <a:spcPts val="0"/>
              </a:spcBef>
              <a:spcAft>
                <a:spcPts val="0"/>
              </a:spcAft>
              <a:buNone/>
            </a:pPr>
            <a:endParaRPr sz="600" dirty="0">
              <a:solidFill>
                <a:schemeClr val="accent3"/>
              </a:solidFill>
              <a:latin typeface="Average"/>
              <a:ea typeface="Average"/>
              <a:cs typeface="Average"/>
              <a:sym typeface="Average"/>
            </a:endParaRPr>
          </a:p>
          <a:p>
            <a:pPr marL="800100" lvl="0" indent="-457200" algn="l" rtl="0">
              <a:spcBef>
                <a:spcPts val="0"/>
              </a:spcBef>
              <a:spcAft>
                <a:spcPts val="0"/>
              </a:spcAft>
              <a:buNone/>
            </a:pPr>
            <a:r>
              <a:rPr lang="en" dirty="0">
                <a:solidFill>
                  <a:schemeClr val="accent3"/>
                </a:solidFill>
                <a:latin typeface="Average"/>
                <a:ea typeface="Average"/>
                <a:cs typeface="Average"/>
                <a:sym typeface="Average"/>
              </a:rPr>
              <a:t>a.	Defend with its choice of counsel against all claims to which the defense obligation applies and shall be a complete defense against claims to the extent alleged to be caused by the subcontractor including vicarious liability claims; or,</a:t>
            </a:r>
            <a:endParaRPr dirty="0">
              <a:solidFill>
                <a:schemeClr val="accent3"/>
              </a:solidFill>
              <a:latin typeface="Average"/>
              <a:ea typeface="Average"/>
              <a:cs typeface="Average"/>
              <a:sym typeface="Average"/>
            </a:endParaRPr>
          </a:p>
          <a:p>
            <a:pPr marL="800100" lvl="0" indent="-457200" algn="l" rtl="0">
              <a:spcBef>
                <a:spcPts val="0"/>
              </a:spcBef>
              <a:spcAft>
                <a:spcPts val="0"/>
              </a:spcAft>
              <a:buNone/>
            </a:pPr>
            <a:endParaRPr dirty="0">
              <a:solidFill>
                <a:schemeClr val="accent3"/>
              </a:solidFill>
              <a:latin typeface="Average"/>
              <a:ea typeface="Average"/>
              <a:cs typeface="Average"/>
              <a:sym typeface="Average"/>
            </a:endParaRPr>
          </a:p>
          <a:p>
            <a:pPr marL="800100" lvl="0" indent="-457200" algn="l" rtl="0">
              <a:spcBef>
                <a:spcPts val="0"/>
              </a:spcBef>
              <a:spcAft>
                <a:spcPts val="0"/>
              </a:spcAft>
              <a:buNone/>
            </a:pPr>
            <a:r>
              <a:rPr lang="en" dirty="0">
                <a:solidFill>
                  <a:schemeClr val="accent3"/>
                </a:solidFill>
                <a:latin typeface="Average"/>
                <a:ea typeface="Average"/>
                <a:cs typeface="Average"/>
                <a:sym typeface="Average"/>
              </a:rPr>
              <a:t>b. 	Pay, within 30 days or receipt of an invoice, a reasonable allocated share subject to reallocation and inclusive of any settlement or judgment.  The allocation must include all potentially responsible subcontractors even if not participating in the defense.</a:t>
            </a:r>
            <a:endParaRPr dirty="0">
              <a:solidFill>
                <a:schemeClr val="accent3"/>
              </a:solidFill>
              <a:latin typeface="Average"/>
              <a:ea typeface="Average"/>
              <a:cs typeface="Average"/>
              <a:sym typeface="Average"/>
            </a:endParaRPr>
          </a:p>
          <a:p>
            <a:pPr marL="457200" lvl="0" indent="0" algn="l" rtl="0">
              <a:spcBef>
                <a:spcPts val="0"/>
              </a:spcBef>
              <a:spcAft>
                <a:spcPts val="0"/>
              </a:spcAft>
              <a:buNone/>
            </a:pPr>
            <a:endParaRPr sz="1800" dirty="0">
              <a:solidFill>
                <a:schemeClr val="accent3"/>
              </a:solidFill>
              <a:latin typeface="Average"/>
              <a:ea typeface="Average"/>
              <a:cs typeface="Average"/>
              <a:sym typeface="Average"/>
            </a:endParaRPr>
          </a:p>
        </p:txBody>
      </p:sp>
      <p:sp>
        <p:nvSpPr>
          <p:cNvPr id="141" name="Google Shape;141;p23"/>
          <p:cNvSpPr txBox="1"/>
          <p:nvPr/>
        </p:nvSpPr>
        <p:spPr>
          <a:xfrm>
            <a:off x="1475575" y="4816325"/>
            <a:ext cx="6277800" cy="288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b="1" dirty="0">
                <a:solidFill>
                  <a:schemeClr val="accent3"/>
                </a:solidFill>
                <a:latin typeface="Average"/>
                <a:ea typeface="Average"/>
                <a:cs typeface="Average"/>
                <a:sym typeface="Average"/>
              </a:rPr>
              <a:t>Tarkington, O’Neill, Barrack &amp; Chong ╽ Northern California Construction Defect Litigation </a:t>
            </a:r>
            <a:r>
              <a:rPr lang="en" sz="1000" b="1" dirty="0">
                <a:solidFill>
                  <a:srgbClr val="D5BA61"/>
                </a:solidFill>
                <a:latin typeface="Average"/>
                <a:ea typeface="Average"/>
                <a:cs typeface="Average"/>
                <a:sym typeface="Average"/>
              </a:rPr>
              <a:t>╽</a:t>
            </a:r>
            <a:r>
              <a:rPr lang="en" sz="1000" b="1" u="sng" dirty="0">
                <a:solidFill>
                  <a:srgbClr val="D5BA61"/>
                </a:solidFill>
                <a:latin typeface="Average"/>
                <a:ea typeface="Average"/>
                <a:cs typeface="Average"/>
                <a:sym typeface="Average"/>
                <a:hlinkClick r:id="rId3">
                  <a:extLst>
                    <a:ext uri="{A12FA001-AC4F-418D-AE19-62706E023703}">
                      <ahyp:hlinkClr xmlns:ahyp="http://schemas.microsoft.com/office/drawing/2018/hyperlinkcolor" val="tx"/>
                    </a:ext>
                  </a:extLst>
                </a:hlinkClick>
              </a:rPr>
              <a:t>www.to2law.com</a:t>
            </a:r>
            <a:endParaRPr sz="1000" b="1" u="sng" dirty="0">
              <a:solidFill>
                <a:srgbClr val="D5BA61"/>
              </a:solidFill>
              <a:latin typeface="Average"/>
              <a:ea typeface="Average"/>
              <a:cs typeface="Average"/>
              <a:sym typeface="Average"/>
              <a:hlinkClick r:id="rId3"/>
            </a:endParaRPr>
          </a:p>
          <a:p>
            <a:pPr marL="0" lvl="0" indent="0" algn="l" rtl="0">
              <a:spcBef>
                <a:spcPts val="0"/>
              </a:spcBef>
              <a:spcAft>
                <a:spcPts val="0"/>
              </a:spcAft>
              <a:buNone/>
            </a:pPr>
            <a:endParaRPr sz="1000" dirty="0">
              <a:solidFill>
                <a:schemeClr val="accent3"/>
              </a:solidFill>
              <a:latin typeface="Average"/>
              <a:ea typeface="Average"/>
              <a:cs typeface="Average"/>
              <a:sym typeface="Averag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anim calcmode="lin" valueType="num">
                                      <p:cBhvr additive="base">
                                        <p:cTn id="7" dur="400"/>
                                        <p:tgtEl>
                                          <p:spTgt spid="139">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0">
                                            <p:txEl>
                                              <p:pRg st="0" end="0"/>
                                            </p:txEl>
                                          </p:spTgt>
                                        </p:tgtEl>
                                        <p:attrNameLst>
                                          <p:attrName>style.visibility</p:attrName>
                                        </p:attrNameLst>
                                      </p:cBhvr>
                                      <p:to>
                                        <p:strVal val="visible"/>
                                      </p:to>
                                    </p:set>
                                    <p:animEffect transition="in" filter="fade">
                                      <p:cBhvr>
                                        <p:cTn id="12" dur="600"/>
                                        <p:tgtEl>
                                          <p:spTgt spid="14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0">
                                            <p:txEl>
                                              <p:pRg st="2" end="2"/>
                                            </p:txEl>
                                          </p:spTgt>
                                        </p:tgtEl>
                                        <p:attrNameLst>
                                          <p:attrName>style.visibility</p:attrName>
                                        </p:attrNameLst>
                                      </p:cBhvr>
                                      <p:to>
                                        <p:strVal val="visible"/>
                                      </p:to>
                                    </p:set>
                                    <p:animEffect transition="in" filter="fade">
                                      <p:cBhvr>
                                        <p:cTn id="17" dur="600"/>
                                        <p:tgtEl>
                                          <p:spTgt spid="1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0">
                                            <p:txEl>
                                              <p:pRg st="4" end="4"/>
                                            </p:txEl>
                                          </p:spTgt>
                                        </p:tgtEl>
                                        <p:attrNameLst>
                                          <p:attrName>style.visibility</p:attrName>
                                        </p:attrNameLst>
                                      </p:cBhvr>
                                      <p:to>
                                        <p:strVal val="visible"/>
                                      </p:to>
                                    </p:set>
                                    <p:animEffect transition="in" filter="fade">
                                      <p:cBhvr>
                                        <p:cTn id="22" dur="600"/>
                                        <p:tgtEl>
                                          <p:spTgt spid="14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0">
                                            <p:txEl>
                                              <p:pRg st="6" end="6"/>
                                            </p:txEl>
                                          </p:spTgt>
                                        </p:tgtEl>
                                        <p:attrNameLst>
                                          <p:attrName>style.visibility</p:attrName>
                                        </p:attrNameLst>
                                      </p:cBhvr>
                                      <p:to>
                                        <p:strVal val="visible"/>
                                      </p:to>
                                    </p:set>
                                    <p:animEffect transition="in" filter="fade">
                                      <p:cBhvr>
                                        <p:cTn id="27" dur="600"/>
                                        <p:tgtEl>
                                          <p:spTgt spid="140">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0">
                                            <p:txEl>
                                              <p:pRg st="8" end="8"/>
                                            </p:txEl>
                                          </p:spTgt>
                                        </p:tgtEl>
                                        <p:attrNameLst>
                                          <p:attrName>style.visibility</p:attrName>
                                        </p:attrNameLst>
                                      </p:cBhvr>
                                      <p:to>
                                        <p:strVal val="visible"/>
                                      </p:to>
                                    </p:set>
                                    <p:animEffect transition="in" filter="fade">
                                      <p:cBhvr>
                                        <p:cTn id="32" dur="600"/>
                                        <p:tgtEl>
                                          <p:spTgt spid="140">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0">
                                            <p:txEl>
                                              <p:pRg st="10" end="10"/>
                                            </p:txEl>
                                          </p:spTgt>
                                        </p:tgtEl>
                                        <p:attrNameLst>
                                          <p:attrName>style.visibility</p:attrName>
                                        </p:attrNameLst>
                                      </p:cBhvr>
                                      <p:to>
                                        <p:strVal val="visible"/>
                                      </p:to>
                                    </p:set>
                                    <p:animEffect transition="in" filter="fade">
                                      <p:cBhvr>
                                        <p:cTn id="37" dur="600"/>
                                        <p:tgtEl>
                                          <p:spTgt spid="14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4"/>
          <p:cNvSpPr txBox="1">
            <a:spLocks noGrp="1"/>
          </p:cNvSpPr>
          <p:nvPr>
            <p:ph type="title"/>
          </p:nvPr>
        </p:nvSpPr>
        <p:spPr>
          <a:xfrm>
            <a:off x="220900" y="200900"/>
            <a:ext cx="8598300" cy="788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a:t>IV.	Insurance Obligations</a:t>
            </a:r>
            <a:endParaRPr sz="3600"/>
          </a:p>
        </p:txBody>
      </p:sp>
      <p:sp>
        <p:nvSpPr>
          <p:cNvPr id="147" name="Google Shape;147;p24"/>
          <p:cNvSpPr txBox="1"/>
          <p:nvPr/>
        </p:nvSpPr>
        <p:spPr>
          <a:xfrm>
            <a:off x="604375" y="1037475"/>
            <a:ext cx="8347500" cy="533400"/>
          </a:xfrm>
          <a:prstGeom prst="rect">
            <a:avLst/>
          </a:prstGeom>
          <a:noFill/>
          <a:ln>
            <a:noFill/>
          </a:ln>
        </p:spPr>
        <p:txBody>
          <a:bodyPr spcFirstLastPara="1" wrap="square" lIns="91425" tIns="91425" rIns="91425" bIns="91425" anchor="t" anchorCtr="0">
            <a:noAutofit/>
          </a:bodyPr>
          <a:lstStyle/>
          <a:p>
            <a:pPr marL="457200" lvl="0" indent="-381000" algn="l" rtl="0">
              <a:lnSpc>
                <a:spcPct val="115000"/>
              </a:lnSpc>
              <a:spcBef>
                <a:spcPts val="0"/>
              </a:spcBef>
              <a:spcAft>
                <a:spcPts val="0"/>
              </a:spcAft>
              <a:buClr>
                <a:schemeClr val="lt1"/>
              </a:buClr>
              <a:buSzPts val="2400"/>
              <a:buFont typeface="Average"/>
              <a:buAutoNum type="alphaUcPeriod"/>
            </a:pPr>
            <a:r>
              <a:rPr lang="en" sz="2400">
                <a:solidFill>
                  <a:schemeClr val="lt1"/>
                </a:solidFill>
                <a:latin typeface="Average"/>
                <a:ea typeface="Average"/>
                <a:cs typeface="Average"/>
                <a:sym typeface="Average"/>
              </a:rPr>
              <a:t>Additional Insured Obligations</a:t>
            </a:r>
            <a:endParaRPr sz="2400">
              <a:solidFill>
                <a:schemeClr val="lt1"/>
              </a:solidFill>
              <a:latin typeface="Average"/>
              <a:ea typeface="Average"/>
              <a:cs typeface="Average"/>
              <a:sym typeface="Average"/>
            </a:endParaRPr>
          </a:p>
          <a:p>
            <a:pPr marL="457200" lvl="0" indent="0" algn="l" rtl="0">
              <a:lnSpc>
                <a:spcPct val="115000"/>
              </a:lnSpc>
              <a:spcBef>
                <a:spcPts val="1600"/>
              </a:spcBef>
              <a:spcAft>
                <a:spcPts val="0"/>
              </a:spcAft>
              <a:buNone/>
            </a:pPr>
            <a:endParaRPr sz="2400">
              <a:solidFill>
                <a:schemeClr val="lt1"/>
              </a:solidFill>
              <a:latin typeface="Average"/>
              <a:ea typeface="Average"/>
              <a:cs typeface="Average"/>
              <a:sym typeface="Average"/>
            </a:endParaRPr>
          </a:p>
          <a:p>
            <a:pPr marL="0" lvl="0" indent="0" algn="l" rtl="0">
              <a:lnSpc>
                <a:spcPct val="115000"/>
              </a:lnSpc>
              <a:spcBef>
                <a:spcPts val="1600"/>
              </a:spcBef>
              <a:spcAft>
                <a:spcPts val="0"/>
              </a:spcAft>
              <a:buNone/>
            </a:pPr>
            <a:endParaRPr sz="2400">
              <a:solidFill>
                <a:schemeClr val="lt1"/>
              </a:solidFill>
              <a:latin typeface="Average"/>
              <a:ea typeface="Average"/>
              <a:cs typeface="Average"/>
              <a:sym typeface="Average"/>
            </a:endParaRPr>
          </a:p>
          <a:p>
            <a:pPr marL="0" lvl="0" indent="0" algn="l" rtl="0">
              <a:lnSpc>
                <a:spcPct val="115000"/>
              </a:lnSpc>
              <a:spcBef>
                <a:spcPts val="1600"/>
              </a:spcBef>
              <a:spcAft>
                <a:spcPts val="0"/>
              </a:spcAft>
              <a:buNone/>
            </a:pPr>
            <a:endParaRPr sz="2400">
              <a:solidFill>
                <a:schemeClr val="lt1"/>
              </a:solidFill>
              <a:latin typeface="Average"/>
              <a:ea typeface="Average"/>
              <a:cs typeface="Average"/>
              <a:sym typeface="Average"/>
            </a:endParaRPr>
          </a:p>
          <a:p>
            <a:pPr marL="0" lvl="0" indent="0" algn="l" rtl="0">
              <a:lnSpc>
                <a:spcPct val="115000"/>
              </a:lnSpc>
              <a:spcBef>
                <a:spcPts val="1600"/>
              </a:spcBef>
              <a:spcAft>
                <a:spcPts val="0"/>
              </a:spcAft>
              <a:buNone/>
            </a:pPr>
            <a:endParaRPr sz="2400">
              <a:solidFill>
                <a:schemeClr val="lt1"/>
              </a:solidFill>
              <a:latin typeface="Average"/>
              <a:ea typeface="Average"/>
              <a:cs typeface="Average"/>
              <a:sym typeface="Average"/>
            </a:endParaRPr>
          </a:p>
          <a:p>
            <a:pPr marL="0" lvl="0" indent="0" algn="l" rtl="0">
              <a:lnSpc>
                <a:spcPct val="115000"/>
              </a:lnSpc>
              <a:spcBef>
                <a:spcPts val="1600"/>
              </a:spcBef>
              <a:spcAft>
                <a:spcPts val="1600"/>
              </a:spcAft>
              <a:buNone/>
            </a:pPr>
            <a:endParaRPr sz="1800">
              <a:solidFill>
                <a:srgbClr val="CACACA"/>
              </a:solidFill>
              <a:latin typeface="Average"/>
              <a:ea typeface="Average"/>
              <a:cs typeface="Average"/>
              <a:sym typeface="Average"/>
            </a:endParaRPr>
          </a:p>
        </p:txBody>
      </p:sp>
      <p:sp>
        <p:nvSpPr>
          <p:cNvPr id="148" name="Google Shape;148;p24"/>
          <p:cNvSpPr txBox="1"/>
          <p:nvPr/>
        </p:nvSpPr>
        <p:spPr>
          <a:xfrm>
            <a:off x="848575" y="1655550"/>
            <a:ext cx="8103300" cy="582000"/>
          </a:xfrm>
          <a:prstGeom prst="rect">
            <a:avLst/>
          </a:prstGeom>
          <a:noFill/>
          <a:ln>
            <a:noFill/>
          </a:ln>
        </p:spPr>
        <p:txBody>
          <a:bodyPr spcFirstLastPara="1" wrap="square" lIns="91425" tIns="91425" rIns="91425" bIns="91425" anchor="t" anchorCtr="0">
            <a:noAutofit/>
          </a:bodyPr>
          <a:lstStyle/>
          <a:p>
            <a:pPr marL="457200" lvl="0" indent="-342900" algn="l" rtl="0">
              <a:spcBef>
                <a:spcPts val="0"/>
              </a:spcBef>
              <a:spcAft>
                <a:spcPts val="0"/>
              </a:spcAft>
              <a:buClr>
                <a:schemeClr val="lt1"/>
              </a:buClr>
              <a:buSzPts val="1800"/>
              <a:buFont typeface="Average"/>
              <a:buAutoNum type="arabicPeriod"/>
            </a:pPr>
            <a:r>
              <a:rPr lang="en" sz="1800" dirty="0">
                <a:solidFill>
                  <a:schemeClr val="lt1"/>
                </a:solidFill>
                <a:latin typeface="Average"/>
                <a:ea typeface="Average"/>
                <a:cs typeface="Average"/>
                <a:sym typeface="Average"/>
              </a:rPr>
              <a:t>Renders unenforceable any AI obligation to the extent that claims arises (1) out of the negligence of the builder or GC or other Subs; (2) defects in design; (3) which do not arise out of the indemnitor’s scope of work in the written agreement.</a:t>
            </a:r>
            <a:endParaRPr sz="1800" dirty="0">
              <a:solidFill>
                <a:schemeClr val="lt1"/>
              </a:solidFill>
              <a:latin typeface="Average"/>
              <a:ea typeface="Average"/>
              <a:cs typeface="Average"/>
              <a:sym typeface="Average"/>
            </a:endParaRPr>
          </a:p>
          <a:p>
            <a:pPr marL="800100" lvl="0" indent="-342900" algn="l" rtl="0">
              <a:spcBef>
                <a:spcPts val="0"/>
              </a:spcBef>
              <a:spcAft>
                <a:spcPts val="0"/>
              </a:spcAft>
              <a:buFont typeface="+mj-lt"/>
              <a:buAutoNum type="arabicPeriod"/>
            </a:pPr>
            <a:endParaRPr sz="1800" dirty="0">
              <a:solidFill>
                <a:schemeClr val="lt1"/>
              </a:solidFill>
              <a:latin typeface="Average"/>
              <a:ea typeface="Average"/>
              <a:cs typeface="Average"/>
              <a:sym typeface="Average"/>
            </a:endParaRPr>
          </a:p>
          <a:p>
            <a:pPr marL="457200" lvl="0" indent="-342900" algn="l" rtl="0">
              <a:spcBef>
                <a:spcPts val="0"/>
              </a:spcBef>
              <a:spcAft>
                <a:spcPts val="0"/>
              </a:spcAft>
              <a:buClr>
                <a:schemeClr val="lt1"/>
              </a:buClr>
              <a:buSzPts val="1800"/>
              <a:buFont typeface="Average"/>
              <a:buAutoNum type="arabicPeriod"/>
            </a:pPr>
            <a:r>
              <a:rPr lang="en" sz="1800" u="sng" dirty="0">
                <a:solidFill>
                  <a:schemeClr val="lt1"/>
                </a:solidFill>
                <a:latin typeface="Average"/>
                <a:ea typeface="Average"/>
                <a:cs typeface="Average"/>
                <a:sym typeface="Average"/>
              </a:rPr>
              <a:t>BUT</a:t>
            </a:r>
            <a:r>
              <a:rPr lang="en" sz="1800" dirty="0">
                <a:solidFill>
                  <a:schemeClr val="lt1"/>
                </a:solidFill>
                <a:latin typeface="Average"/>
                <a:ea typeface="Average"/>
                <a:cs typeface="Average"/>
                <a:sym typeface="Average"/>
              </a:rPr>
              <a:t>, does NOT alter the AI carriers’ obligation to afford the builder or general contractor a full, complete and immediate defense against all claims under </a:t>
            </a:r>
            <a:r>
              <a:rPr lang="en" sz="1800" b="1" i="1" dirty="0">
                <a:solidFill>
                  <a:schemeClr val="lt1"/>
                </a:solidFill>
                <a:latin typeface="Average"/>
                <a:ea typeface="Average"/>
                <a:cs typeface="Average"/>
                <a:sym typeface="Average"/>
              </a:rPr>
              <a:t>Pressley </a:t>
            </a:r>
            <a:r>
              <a:rPr lang="en" sz="1800" dirty="0">
                <a:solidFill>
                  <a:schemeClr val="lt1"/>
                </a:solidFill>
                <a:latin typeface="Average"/>
                <a:ea typeface="Average"/>
                <a:cs typeface="Average"/>
                <a:sym typeface="Average"/>
              </a:rPr>
              <a:t>and </a:t>
            </a:r>
            <a:r>
              <a:rPr lang="en" sz="1800" b="1" i="1" dirty="0">
                <a:solidFill>
                  <a:schemeClr val="lt1"/>
                </a:solidFill>
                <a:latin typeface="Average"/>
                <a:ea typeface="Average"/>
                <a:cs typeface="Average"/>
                <a:sym typeface="Average"/>
              </a:rPr>
              <a:t>Crawford</a:t>
            </a:r>
            <a:endParaRPr sz="1800" b="1" i="1" dirty="0">
              <a:solidFill>
                <a:schemeClr val="lt1"/>
              </a:solidFill>
              <a:latin typeface="Average"/>
              <a:ea typeface="Average"/>
              <a:cs typeface="Average"/>
              <a:sym typeface="Average"/>
            </a:endParaRPr>
          </a:p>
          <a:p>
            <a:pPr marL="457200" lvl="0" indent="0" algn="l" rtl="0">
              <a:spcBef>
                <a:spcPts val="0"/>
              </a:spcBef>
              <a:spcAft>
                <a:spcPts val="0"/>
              </a:spcAft>
              <a:buNone/>
            </a:pPr>
            <a:endParaRPr sz="1800" dirty="0">
              <a:solidFill>
                <a:schemeClr val="lt1"/>
              </a:solidFill>
              <a:latin typeface="Average"/>
              <a:ea typeface="Average"/>
              <a:cs typeface="Average"/>
              <a:sym typeface="Average"/>
            </a:endParaRPr>
          </a:p>
          <a:p>
            <a:pPr marL="457200" lvl="0" indent="0" algn="l" rtl="0">
              <a:spcBef>
                <a:spcPts val="0"/>
              </a:spcBef>
              <a:spcAft>
                <a:spcPts val="0"/>
              </a:spcAft>
              <a:buNone/>
            </a:pPr>
            <a:endParaRPr sz="1800" dirty="0">
              <a:solidFill>
                <a:srgbClr val="CACACA"/>
              </a:solidFill>
              <a:latin typeface="Average"/>
              <a:ea typeface="Average"/>
              <a:cs typeface="Average"/>
              <a:sym typeface="Average"/>
            </a:endParaRPr>
          </a:p>
        </p:txBody>
      </p:sp>
      <p:sp>
        <p:nvSpPr>
          <p:cNvPr id="149" name="Google Shape;149;p24"/>
          <p:cNvSpPr txBox="1"/>
          <p:nvPr/>
        </p:nvSpPr>
        <p:spPr>
          <a:xfrm>
            <a:off x="1475575" y="4816325"/>
            <a:ext cx="6277800" cy="288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b="1" dirty="0">
                <a:solidFill>
                  <a:schemeClr val="lt1"/>
                </a:solidFill>
                <a:latin typeface="Average"/>
                <a:ea typeface="Average"/>
                <a:cs typeface="Average"/>
                <a:sym typeface="Average"/>
              </a:rPr>
              <a:t>Tarkington, O’Neill, Barrack &amp; Chong ╽ Northern California Construction Defect Litigation </a:t>
            </a:r>
            <a:r>
              <a:rPr lang="en" sz="1000" b="1" dirty="0">
                <a:solidFill>
                  <a:srgbClr val="37474F"/>
                </a:solidFill>
                <a:latin typeface="Average"/>
                <a:ea typeface="Average"/>
                <a:cs typeface="Average"/>
                <a:sym typeface="Average"/>
              </a:rPr>
              <a:t>╽</a:t>
            </a:r>
            <a:r>
              <a:rPr lang="en" sz="1000" b="1" u="sng" dirty="0">
                <a:solidFill>
                  <a:srgbClr val="37474F"/>
                </a:solidFill>
                <a:latin typeface="Average"/>
                <a:ea typeface="Average"/>
                <a:cs typeface="Average"/>
                <a:sym typeface="Average"/>
                <a:hlinkClick r:id="rId3">
                  <a:extLst>
                    <a:ext uri="{A12FA001-AC4F-418D-AE19-62706E023703}">
                      <ahyp:hlinkClr xmlns:ahyp="http://schemas.microsoft.com/office/drawing/2018/hyperlinkcolor" val="tx"/>
                    </a:ext>
                  </a:extLst>
                </a:hlinkClick>
              </a:rPr>
              <a:t>www.to2law.com</a:t>
            </a:r>
            <a:endParaRPr sz="1000" b="1" u="sng" dirty="0">
              <a:solidFill>
                <a:srgbClr val="37474F"/>
              </a:solidFill>
              <a:latin typeface="Average"/>
              <a:ea typeface="Average"/>
              <a:cs typeface="Average"/>
              <a:sym typeface="Average"/>
              <a:hlinkClick r:id="rId3">
                <a:extLst>
                  <a:ext uri="{A12FA001-AC4F-418D-AE19-62706E023703}">
                    <ahyp:hlinkClr xmlns:ahyp="http://schemas.microsoft.com/office/drawing/2018/hyperlinkcolor" val="tx"/>
                  </a:ext>
                </a:extLst>
              </a:hlinkClick>
            </a:endParaRPr>
          </a:p>
          <a:p>
            <a:pPr marL="0" lvl="0" indent="0" algn="l" rtl="0">
              <a:spcBef>
                <a:spcPts val="0"/>
              </a:spcBef>
              <a:spcAft>
                <a:spcPts val="0"/>
              </a:spcAft>
              <a:buNone/>
            </a:pPr>
            <a:endParaRPr sz="1000" dirty="0">
              <a:solidFill>
                <a:schemeClr val="lt1"/>
              </a:solidFill>
              <a:latin typeface="Average"/>
              <a:ea typeface="Average"/>
              <a:cs typeface="Average"/>
              <a:sym typeface="Averag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7">
                                            <p:txEl>
                                              <p:pRg st="0" end="0"/>
                                            </p:txEl>
                                          </p:spTgt>
                                        </p:tgtEl>
                                        <p:attrNameLst>
                                          <p:attrName>style.visibility</p:attrName>
                                        </p:attrNameLst>
                                      </p:cBhvr>
                                      <p:to>
                                        <p:strVal val="visible"/>
                                      </p:to>
                                    </p:set>
                                    <p:anim calcmode="lin" valueType="num">
                                      <p:cBhvr additive="base">
                                        <p:cTn id="7" dur="400"/>
                                        <p:tgtEl>
                                          <p:spTgt spid="147">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8">
                                            <p:txEl>
                                              <p:pRg st="0" end="0"/>
                                            </p:txEl>
                                          </p:spTgt>
                                        </p:tgtEl>
                                        <p:attrNameLst>
                                          <p:attrName>style.visibility</p:attrName>
                                        </p:attrNameLst>
                                      </p:cBhvr>
                                      <p:to>
                                        <p:strVal val="visible"/>
                                      </p:to>
                                    </p:set>
                                    <p:animEffect transition="in" filter="fade">
                                      <p:cBhvr>
                                        <p:cTn id="12" dur="500"/>
                                        <p:tgtEl>
                                          <p:spTgt spid="14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8">
                                            <p:txEl>
                                              <p:pRg st="2" end="2"/>
                                            </p:txEl>
                                          </p:spTgt>
                                        </p:tgtEl>
                                        <p:attrNameLst>
                                          <p:attrName>style.visibility</p:attrName>
                                        </p:attrNameLst>
                                      </p:cBhvr>
                                      <p:to>
                                        <p:strVal val="visible"/>
                                      </p:to>
                                    </p:set>
                                    <p:animEffect transition="in" filter="fade">
                                      <p:cBhvr>
                                        <p:cTn id="17" dur="500"/>
                                        <p:tgtEl>
                                          <p:spTgt spid="14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5"/>
          <p:cNvSpPr txBox="1">
            <a:spLocks noGrp="1"/>
          </p:cNvSpPr>
          <p:nvPr>
            <p:ph type="title"/>
          </p:nvPr>
        </p:nvSpPr>
        <p:spPr>
          <a:xfrm>
            <a:off x="311700" y="1797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IV.	Insurance Obligations Continued...</a:t>
            </a:r>
            <a:endParaRPr sz="3600"/>
          </a:p>
        </p:txBody>
      </p:sp>
      <p:sp>
        <p:nvSpPr>
          <p:cNvPr id="155" name="Google Shape;155;p25"/>
          <p:cNvSpPr txBox="1">
            <a:spLocks noGrp="1"/>
          </p:cNvSpPr>
          <p:nvPr>
            <p:ph type="body" idx="1"/>
          </p:nvPr>
        </p:nvSpPr>
        <p:spPr>
          <a:xfrm>
            <a:off x="734200" y="981050"/>
            <a:ext cx="8347500" cy="12666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3000" dirty="0"/>
              <a:t>B.	Wrap Policies:</a:t>
            </a:r>
            <a:endParaRPr sz="3000" dirty="0"/>
          </a:p>
          <a:p>
            <a:pPr marL="457200" lvl="0" indent="0" algn="l" rtl="0">
              <a:spcBef>
                <a:spcPts val="1600"/>
              </a:spcBef>
              <a:spcAft>
                <a:spcPts val="0"/>
              </a:spcAft>
              <a:buNone/>
            </a:pPr>
            <a:endParaRPr sz="2400" dirty="0"/>
          </a:p>
          <a:p>
            <a:pPr marL="0" lvl="0" indent="0" algn="l" rtl="0">
              <a:spcBef>
                <a:spcPts val="1600"/>
              </a:spcBef>
              <a:spcAft>
                <a:spcPts val="0"/>
              </a:spcAft>
              <a:buNone/>
            </a:pPr>
            <a:endParaRPr sz="2400" dirty="0"/>
          </a:p>
          <a:p>
            <a:pPr marL="0" lvl="0" indent="0" algn="l" rtl="0">
              <a:spcBef>
                <a:spcPts val="1600"/>
              </a:spcBef>
              <a:spcAft>
                <a:spcPts val="0"/>
              </a:spcAft>
              <a:buNone/>
            </a:pPr>
            <a:endParaRPr sz="2400" dirty="0"/>
          </a:p>
          <a:p>
            <a:pPr marL="0" lvl="0" indent="0" algn="l" rtl="0">
              <a:spcBef>
                <a:spcPts val="1600"/>
              </a:spcBef>
              <a:spcAft>
                <a:spcPts val="0"/>
              </a:spcAft>
              <a:buNone/>
            </a:pPr>
            <a:endParaRPr sz="2400" dirty="0"/>
          </a:p>
          <a:p>
            <a:pPr marL="0" lvl="0" indent="0" algn="l" rtl="0">
              <a:spcBef>
                <a:spcPts val="1600"/>
              </a:spcBef>
              <a:spcAft>
                <a:spcPts val="1600"/>
              </a:spcAft>
              <a:buNone/>
            </a:pPr>
            <a:endParaRPr dirty="0"/>
          </a:p>
        </p:txBody>
      </p:sp>
      <p:sp>
        <p:nvSpPr>
          <p:cNvPr id="156" name="Google Shape;156;p25"/>
          <p:cNvSpPr txBox="1"/>
          <p:nvPr/>
        </p:nvSpPr>
        <p:spPr>
          <a:xfrm>
            <a:off x="1056300" y="1785400"/>
            <a:ext cx="8087700" cy="582000"/>
          </a:xfrm>
          <a:prstGeom prst="rect">
            <a:avLst/>
          </a:prstGeom>
          <a:noFill/>
          <a:ln>
            <a:noFill/>
          </a:ln>
        </p:spPr>
        <p:txBody>
          <a:bodyPr spcFirstLastPara="1" wrap="square" lIns="91425" tIns="91425" rIns="91425" bIns="91425" anchor="t" anchorCtr="0">
            <a:noAutofit/>
          </a:bodyPr>
          <a:lstStyle/>
          <a:p>
            <a:pPr marL="533400" lvl="0" indent="-457200" algn="l" rtl="0">
              <a:spcBef>
                <a:spcPts val="0"/>
              </a:spcBef>
              <a:spcAft>
                <a:spcPts val="0"/>
              </a:spcAft>
              <a:buClr>
                <a:schemeClr val="accent3"/>
              </a:buClr>
              <a:buSzPts val="2400"/>
              <a:buFont typeface="+mj-lt"/>
              <a:buAutoNum type="arabicPeriod"/>
            </a:pPr>
            <a:r>
              <a:rPr lang="en" sz="2400" dirty="0">
                <a:solidFill>
                  <a:schemeClr val="accent3"/>
                </a:solidFill>
                <a:latin typeface="Average"/>
                <a:ea typeface="Average"/>
                <a:cs typeface="Average"/>
                <a:sym typeface="Average"/>
              </a:rPr>
              <a:t>OCIP/CCIP</a:t>
            </a:r>
            <a:endParaRPr sz="2400" dirty="0">
              <a:solidFill>
                <a:schemeClr val="accent3"/>
              </a:solidFill>
              <a:latin typeface="Average"/>
              <a:ea typeface="Average"/>
              <a:cs typeface="Average"/>
              <a:sym typeface="Average"/>
            </a:endParaRPr>
          </a:p>
          <a:p>
            <a:pPr marL="914400" lvl="0" indent="0" algn="l" rtl="0">
              <a:spcBef>
                <a:spcPts val="0"/>
              </a:spcBef>
              <a:spcAft>
                <a:spcPts val="0"/>
              </a:spcAft>
              <a:buNone/>
            </a:pPr>
            <a:endParaRPr sz="2400" dirty="0">
              <a:solidFill>
                <a:schemeClr val="accent3"/>
              </a:solidFill>
              <a:latin typeface="Average"/>
              <a:ea typeface="Average"/>
              <a:cs typeface="Average"/>
              <a:sym typeface="Average"/>
            </a:endParaRPr>
          </a:p>
          <a:p>
            <a:pPr marL="533400" lvl="0" indent="-457200" algn="l" rtl="0">
              <a:spcBef>
                <a:spcPts val="0"/>
              </a:spcBef>
              <a:spcAft>
                <a:spcPts val="0"/>
              </a:spcAft>
              <a:buClr>
                <a:schemeClr val="accent3"/>
              </a:buClr>
              <a:buSzPts val="2400"/>
              <a:buFont typeface="+mj-lt"/>
              <a:buAutoNum type="arabicPeriod" startAt="2"/>
            </a:pPr>
            <a:r>
              <a:rPr lang="en" sz="2400" dirty="0">
                <a:solidFill>
                  <a:schemeClr val="accent3"/>
                </a:solidFill>
                <a:latin typeface="Average"/>
                <a:ea typeface="Average"/>
                <a:cs typeface="Average"/>
                <a:sym typeface="Average"/>
              </a:rPr>
              <a:t>No cross-indemnity provisions if wrap policy in effect</a:t>
            </a:r>
            <a:endParaRPr sz="2400" dirty="0">
              <a:solidFill>
                <a:schemeClr val="accent3"/>
              </a:solidFill>
              <a:latin typeface="Average"/>
              <a:ea typeface="Average"/>
              <a:cs typeface="Average"/>
              <a:sym typeface="Average"/>
            </a:endParaRPr>
          </a:p>
          <a:p>
            <a:pPr marL="914400" lvl="0" indent="0" algn="l" rtl="0">
              <a:spcBef>
                <a:spcPts val="0"/>
              </a:spcBef>
              <a:spcAft>
                <a:spcPts val="0"/>
              </a:spcAft>
              <a:buNone/>
            </a:pPr>
            <a:endParaRPr sz="2400" dirty="0">
              <a:solidFill>
                <a:schemeClr val="accent3"/>
              </a:solidFill>
              <a:latin typeface="Average"/>
              <a:ea typeface="Average"/>
              <a:cs typeface="Average"/>
              <a:sym typeface="Average"/>
            </a:endParaRPr>
          </a:p>
          <a:p>
            <a:pPr marL="914400" lvl="0" indent="0" algn="l" rtl="0">
              <a:spcBef>
                <a:spcPts val="0"/>
              </a:spcBef>
              <a:spcAft>
                <a:spcPts val="0"/>
              </a:spcAft>
              <a:buNone/>
            </a:pPr>
            <a:endParaRPr sz="600" dirty="0">
              <a:solidFill>
                <a:schemeClr val="accent3"/>
              </a:solidFill>
              <a:latin typeface="Average"/>
              <a:ea typeface="Average"/>
              <a:cs typeface="Average"/>
              <a:sym typeface="Average"/>
            </a:endParaRPr>
          </a:p>
          <a:p>
            <a:pPr marL="800100" lvl="0" indent="-457200" algn="l" rtl="0">
              <a:spcBef>
                <a:spcPts val="0"/>
              </a:spcBef>
              <a:spcAft>
                <a:spcPts val="0"/>
              </a:spcAft>
              <a:buNone/>
            </a:pPr>
            <a:endParaRPr sz="1800" dirty="0">
              <a:solidFill>
                <a:schemeClr val="accent3"/>
              </a:solidFill>
              <a:latin typeface="Average"/>
              <a:ea typeface="Average"/>
              <a:cs typeface="Average"/>
              <a:sym typeface="Average"/>
            </a:endParaRPr>
          </a:p>
        </p:txBody>
      </p:sp>
      <p:sp>
        <p:nvSpPr>
          <p:cNvPr id="157" name="Google Shape;157;p25"/>
          <p:cNvSpPr txBox="1"/>
          <p:nvPr/>
        </p:nvSpPr>
        <p:spPr>
          <a:xfrm>
            <a:off x="1475575" y="4816325"/>
            <a:ext cx="6277800" cy="288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b="1" dirty="0">
                <a:solidFill>
                  <a:schemeClr val="accent3"/>
                </a:solidFill>
                <a:latin typeface="Average"/>
                <a:ea typeface="Average"/>
                <a:cs typeface="Average"/>
                <a:sym typeface="Average"/>
              </a:rPr>
              <a:t>Tarkington, O’Neill, Barrack &amp; Chong ╽ Northern California Construction Defect Litigation ╽</a:t>
            </a:r>
            <a:r>
              <a:rPr lang="en" sz="1000" b="1" u="sng" dirty="0">
                <a:solidFill>
                  <a:srgbClr val="D5BA61"/>
                </a:solidFill>
                <a:latin typeface="Average"/>
                <a:ea typeface="Average"/>
                <a:cs typeface="Average"/>
                <a:sym typeface="Average"/>
                <a:hlinkClick r:id="rId3">
                  <a:extLst>
                    <a:ext uri="{A12FA001-AC4F-418D-AE19-62706E023703}">
                      <ahyp:hlinkClr xmlns:ahyp="http://schemas.microsoft.com/office/drawing/2018/hyperlinkcolor" val="tx"/>
                    </a:ext>
                  </a:extLst>
                </a:hlinkClick>
              </a:rPr>
              <a:t>www.to2law.com</a:t>
            </a:r>
            <a:endParaRPr sz="1000" b="1" u="sng" dirty="0">
              <a:solidFill>
                <a:srgbClr val="D5BA61"/>
              </a:solidFill>
              <a:latin typeface="Average"/>
              <a:ea typeface="Average"/>
              <a:cs typeface="Average"/>
              <a:sym typeface="Average"/>
              <a:hlinkClick r:id="rId3"/>
            </a:endParaRPr>
          </a:p>
          <a:p>
            <a:pPr marL="0" lvl="0" indent="0" algn="l" rtl="0">
              <a:spcBef>
                <a:spcPts val="0"/>
              </a:spcBef>
              <a:spcAft>
                <a:spcPts val="0"/>
              </a:spcAft>
              <a:buNone/>
            </a:pPr>
            <a:endParaRPr sz="1000" dirty="0">
              <a:solidFill>
                <a:schemeClr val="accent3"/>
              </a:solidFill>
              <a:latin typeface="Average"/>
              <a:ea typeface="Average"/>
              <a:cs typeface="Average"/>
              <a:sym typeface="Averag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55">
                                            <p:txEl>
                                              <p:pRg st="0" end="0"/>
                                            </p:txEl>
                                          </p:spTgt>
                                        </p:tgtEl>
                                        <p:attrNameLst>
                                          <p:attrName>style.visibility</p:attrName>
                                        </p:attrNameLst>
                                      </p:cBhvr>
                                      <p:to>
                                        <p:strVal val="visible"/>
                                      </p:to>
                                    </p:set>
                                    <p:anim calcmode="lin" valueType="num">
                                      <p:cBhvr additive="base">
                                        <p:cTn id="7" dur="400"/>
                                        <p:tgtEl>
                                          <p:spTgt spid="155">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6">
                                            <p:txEl>
                                              <p:pRg st="0" end="0"/>
                                            </p:txEl>
                                          </p:spTgt>
                                        </p:tgtEl>
                                        <p:attrNameLst>
                                          <p:attrName>style.visibility</p:attrName>
                                        </p:attrNameLst>
                                      </p:cBhvr>
                                      <p:to>
                                        <p:strVal val="visible"/>
                                      </p:to>
                                    </p:set>
                                    <p:animEffect transition="in" filter="fade">
                                      <p:cBhvr>
                                        <p:cTn id="12" dur="600"/>
                                        <p:tgtEl>
                                          <p:spTgt spid="15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6">
                                            <p:txEl>
                                              <p:pRg st="2" end="2"/>
                                            </p:txEl>
                                          </p:spTgt>
                                        </p:tgtEl>
                                        <p:attrNameLst>
                                          <p:attrName>style.visibility</p:attrName>
                                        </p:attrNameLst>
                                      </p:cBhvr>
                                      <p:to>
                                        <p:strVal val="visible"/>
                                      </p:to>
                                    </p:set>
                                    <p:animEffect transition="in" filter="fade">
                                      <p:cBhvr>
                                        <p:cTn id="17" dur="600"/>
                                        <p:tgtEl>
                                          <p:spTgt spid="15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6"/>
          <p:cNvSpPr txBox="1">
            <a:spLocks noGrp="1"/>
          </p:cNvSpPr>
          <p:nvPr>
            <p:ph type="title"/>
          </p:nvPr>
        </p:nvSpPr>
        <p:spPr>
          <a:xfrm>
            <a:off x="1215975" y="526350"/>
            <a:ext cx="62271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           </a:t>
            </a:r>
            <a:r>
              <a:rPr lang="en" sz="6000" dirty="0"/>
              <a:t>THANK YOU</a:t>
            </a:r>
            <a:endParaRPr sz="6000" dirty="0"/>
          </a:p>
        </p:txBody>
      </p:sp>
      <p:sp>
        <p:nvSpPr>
          <p:cNvPr id="163" name="Google Shape;163;p26"/>
          <p:cNvSpPr txBox="1"/>
          <p:nvPr/>
        </p:nvSpPr>
        <p:spPr>
          <a:xfrm>
            <a:off x="1475575" y="4816325"/>
            <a:ext cx="6277800" cy="288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b="1" dirty="0">
                <a:solidFill>
                  <a:schemeClr val="lt1"/>
                </a:solidFill>
                <a:latin typeface="Average"/>
                <a:ea typeface="Average"/>
                <a:cs typeface="Average"/>
                <a:sym typeface="Average"/>
              </a:rPr>
              <a:t>Tarkington, O’Neill, Barrack &amp; Chong ╽ Northern California Construction Defect Litigation </a:t>
            </a:r>
            <a:r>
              <a:rPr lang="en" sz="1000" b="1" dirty="0">
                <a:solidFill>
                  <a:srgbClr val="37474F"/>
                </a:solidFill>
                <a:latin typeface="Average"/>
                <a:ea typeface="Average"/>
                <a:cs typeface="Average"/>
                <a:sym typeface="Average"/>
              </a:rPr>
              <a:t>╽</a:t>
            </a:r>
            <a:r>
              <a:rPr lang="en" sz="1000" b="1" u="sng" dirty="0">
                <a:solidFill>
                  <a:srgbClr val="37474F"/>
                </a:solidFill>
                <a:latin typeface="Average"/>
                <a:ea typeface="Average"/>
                <a:cs typeface="Average"/>
                <a:sym typeface="Average"/>
                <a:hlinkClick r:id="rId3">
                  <a:extLst>
                    <a:ext uri="{A12FA001-AC4F-418D-AE19-62706E023703}">
                      <ahyp:hlinkClr xmlns:ahyp="http://schemas.microsoft.com/office/drawing/2018/hyperlinkcolor" val="tx"/>
                    </a:ext>
                  </a:extLst>
                </a:hlinkClick>
              </a:rPr>
              <a:t>www.to2law.com</a:t>
            </a:r>
            <a:endParaRPr sz="1000" b="1" u="sng" dirty="0">
              <a:solidFill>
                <a:srgbClr val="37474F"/>
              </a:solidFill>
              <a:latin typeface="Average"/>
              <a:ea typeface="Average"/>
              <a:cs typeface="Average"/>
              <a:sym typeface="Average"/>
              <a:hlinkClick r:id="rId3">
                <a:extLst>
                  <a:ext uri="{A12FA001-AC4F-418D-AE19-62706E023703}">
                    <ahyp:hlinkClr xmlns:ahyp="http://schemas.microsoft.com/office/drawing/2018/hyperlinkcolor" val="tx"/>
                  </a:ext>
                </a:extLst>
              </a:hlinkClick>
            </a:endParaRPr>
          </a:p>
          <a:p>
            <a:pPr marL="0" lvl="0" indent="0" algn="l" rtl="0">
              <a:spcBef>
                <a:spcPts val="0"/>
              </a:spcBef>
              <a:spcAft>
                <a:spcPts val="0"/>
              </a:spcAft>
              <a:buNone/>
            </a:pPr>
            <a:endParaRPr sz="1000" dirty="0">
              <a:solidFill>
                <a:schemeClr val="lt1"/>
              </a:solidFill>
              <a:latin typeface="Average"/>
              <a:ea typeface="Average"/>
              <a:cs typeface="Average"/>
              <a:sym typeface="Averag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4"/>
          <p:cNvSpPr txBox="1">
            <a:spLocks noGrp="1"/>
          </p:cNvSpPr>
          <p:nvPr>
            <p:ph type="title"/>
          </p:nvPr>
        </p:nvSpPr>
        <p:spPr>
          <a:xfrm>
            <a:off x="1458450" y="526350"/>
            <a:ext cx="6227100" cy="409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TYPICAL CD LITIGATION PROCEDURES</a:t>
            </a:r>
            <a:endParaRPr/>
          </a:p>
        </p:txBody>
      </p:sp>
      <p:sp>
        <p:nvSpPr>
          <p:cNvPr id="68" name="Google Shape;68;p14"/>
          <p:cNvSpPr txBox="1"/>
          <p:nvPr/>
        </p:nvSpPr>
        <p:spPr>
          <a:xfrm>
            <a:off x="1475575" y="4816325"/>
            <a:ext cx="6277800" cy="288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b="1" dirty="0">
                <a:solidFill>
                  <a:schemeClr val="lt1"/>
                </a:solidFill>
                <a:latin typeface="Average"/>
                <a:ea typeface="Average"/>
                <a:cs typeface="Average"/>
                <a:sym typeface="Average"/>
              </a:rPr>
              <a:t>Tarkington, O’Neill, Barrack &amp; Chong ╽ Northern California Construction Defect Litigation </a:t>
            </a:r>
            <a:r>
              <a:rPr lang="en" sz="1000" b="1" dirty="0">
                <a:solidFill>
                  <a:srgbClr val="37474F"/>
                </a:solidFill>
                <a:latin typeface="Average"/>
                <a:ea typeface="Average"/>
                <a:cs typeface="Average"/>
                <a:sym typeface="Average"/>
              </a:rPr>
              <a:t>╽</a:t>
            </a:r>
            <a:r>
              <a:rPr lang="en" sz="1000" b="1" u="sng" dirty="0">
                <a:solidFill>
                  <a:srgbClr val="37474F"/>
                </a:solidFill>
                <a:latin typeface="Average"/>
                <a:ea typeface="Average"/>
                <a:cs typeface="Average"/>
                <a:sym typeface="Average"/>
                <a:hlinkClick r:id="rId3">
                  <a:extLst>
                    <a:ext uri="{A12FA001-AC4F-418D-AE19-62706E023703}">
                      <ahyp:hlinkClr xmlns:ahyp="http://schemas.microsoft.com/office/drawing/2018/hyperlinkcolor" val="tx"/>
                    </a:ext>
                  </a:extLst>
                </a:hlinkClick>
              </a:rPr>
              <a:t>www.to2law.com</a:t>
            </a:r>
            <a:endParaRPr sz="1000" b="1" u="sng" dirty="0">
              <a:solidFill>
                <a:srgbClr val="37474F"/>
              </a:solidFill>
              <a:latin typeface="Average"/>
              <a:ea typeface="Average"/>
              <a:cs typeface="Average"/>
              <a:sym typeface="Average"/>
              <a:hlinkClick r:id="rId3">
                <a:extLst>
                  <a:ext uri="{A12FA001-AC4F-418D-AE19-62706E023703}">
                    <ahyp:hlinkClr xmlns:ahyp="http://schemas.microsoft.com/office/drawing/2018/hyperlinkcolor" val="tx"/>
                  </a:ext>
                </a:extLst>
              </a:hlinkClick>
            </a:endParaRPr>
          </a:p>
          <a:p>
            <a:pPr marL="0" lvl="0" indent="0" algn="l" rtl="0">
              <a:spcBef>
                <a:spcPts val="0"/>
              </a:spcBef>
              <a:spcAft>
                <a:spcPts val="0"/>
              </a:spcAft>
              <a:buNone/>
            </a:pPr>
            <a:endParaRPr sz="1000" dirty="0">
              <a:solidFill>
                <a:schemeClr val="lt1"/>
              </a:solidFill>
              <a:latin typeface="Average"/>
              <a:ea typeface="Average"/>
              <a:cs typeface="Average"/>
              <a:sym typeface="Averag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216600" y="401725"/>
            <a:ext cx="8763000" cy="5727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dirty="0">
                <a:solidFill>
                  <a:srgbClr val="FFFFFF"/>
                </a:solidFill>
              </a:rPr>
              <a:t>I.    </a:t>
            </a:r>
            <a:r>
              <a:rPr lang="en" u="sng" dirty="0">
                <a:solidFill>
                  <a:srgbClr val="FFFFFF"/>
                </a:solidFill>
              </a:rPr>
              <a:t>Pre-Litigation Procedures</a:t>
            </a:r>
            <a:r>
              <a:rPr lang="en" dirty="0">
                <a:solidFill>
                  <a:srgbClr val="FFFFFF"/>
                </a:solidFill>
              </a:rPr>
              <a:t>: (SB 800/CC §§ 910, et seq.)</a:t>
            </a:r>
            <a:endParaRPr dirty="0">
              <a:solidFill>
                <a:srgbClr val="FFFFFF"/>
              </a:solidFill>
            </a:endParaRPr>
          </a:p>
          <a:p>
            <a:pPr marL="0" lvl="0" indent="0" algn="l" rtl="0">
              <a:spcBef>
                <a:spcPts val="0"/>
              </a:spcBef>
              <a:spcAft>
                <a:spcPts val="0"/>
              </a:spcAft>
              <a:buNone/>
            </a:pPr>
            <a:endParaRPr dirty="0"/>
          </a:p>
        </p:txBody>
      </p:sp>
      <p:sp>
        <p:nvSpPr>
          <p:cNvPr id="74" name="Google Shape;74;p15"/>
          <p:cNvSpPr txBox="1">
            <a:spLocks noGrp="1"/>
          </p:cNvSpPr>
          <p:nvPr>
            <p:ph type="body" idx="1"/>
          </p:nvPr>
        </p:nvSpPr>
        <p:spPr>
          <a:xfrm>
            <a:off x="381000" y="1519000"/>
            <a:ext cx="8763000" cy="510000"/>
          </a:xfrm>
          <a:prstGeom prst="rect">
            <a:avLst/>
          </a:prstGeom>
        </p:spPr>
        <p:txBody>
          <a:bodyPr spcFirstLastPara="1" wrap="square" lIns="91425" tIns="91425" rIns="91425" bIns="91425" anchor="t" anchorCtr="0">
            <a:noAutofit/>
          </a:bodyPr>
          <a:lstStyle/>
          <a:p>
            <a:pPr marL="400050" lvl="0" indent="-400050" algn="l" rtl="0">
              <a:lnSpc>
                <a:spcPct val="150000"/>
              </a:lnSpc>
              <a:spcBef>
                <a:spcPts val="0"/>
              </a:spcBef>
              <a:spcAft>
                <a:spcPts val="0"/>
              </a:spcAft>
              <a:buNone/>
            </a:pPr>
            <a:r>
              <a:rPr lang="en" sz="2400" dirty="0">
                <a:solidFill>
                  <a:srgbClr val="CCCCCC"/>
                </a:solidFill>
              </a:rPr>
              <a:t>A.  Mandatory pre-litigation process for single family dwelling constructed for sale.</a:t>
            </a:r>
            <a:endParaRPr sz="2400" dirty="0">
              <a:solidFill>
                <a:srgbClr val="CCCCCC"/>
              </a:solidFill>
            </a:endParaRPr>
          </a:p>
          <a:p>
            <a:pPr marL="0" lvl="0" indent="0" algn="l" rtl="0">
              <a:lnSpc>
                <a:spcPct val="150000"/>
              </a:lnSpc>
              <a:spcBef>
                <a:spcPts val="0"/>
              </a:spcBef>
              <a:spcAft>
                <a:spcPts val="0"/>
              </a:spcAft>
              <a:buNone/>
            </a:pPr>
            <a:endParaRPr sz="2400" dirty="0">
              <a:solidFill>
                <a:srgbClr val="CCCCCC"/>
              </a:solidFill>
            </a:endParaRPr>
          </a:p>
          <a:p>
            <a:pPr marL="0" lvl="0" indent="0" algn="l" rtl="0">
              <a:spcBef>
                <a:spcPts val="0"/>
              </a:spcBef>
              <a:spcAft>
                <a:spcPts val="1600"/>
              </a:spcAft>
              <a:buNone/>
            </a:pPr>
            <a:endParaRPr sz="2400" dirty="0">
              <a:solidFill>
                <a:srgbClr val="CCCCCC"/>
              </a:solidFill>
            </a:endParaRPr>
          </a:p>
        </p:txBody>
      </p:sp>
      <p:sp>
        <p:nvSpPr>
          <p:cNvPr id="75" name="Google Shape;75;p15"/>
          <p:cNvSpPr txBox="1"/>
          <p:nvPr/>
        </p:nvSpPr>
        <p:spPr>
          <a:xfrm>
            <a:off x="381000" y="3046275"/>
            <a:ext cx="8153400" cy="582000"/>
          </a:xfrm>
          <a:prstGeom prst="rect">
            <a:avLst/>
          </a:prstGeom>
          <a:noFill/>
          <a:ln>
            <a:noFill/>
          </a:ln>
        </p:spPr>
        <p:txBody>
          <a:bodyPr spcFirstLastPara="1" wrap="square" lIns="91425" tIns="91425" rIns="91425" bIns="91425" anchor="t" anchorCtr="0">
            <a:noAutofit/>
          </a:bodyPr>
          <a:lstStyle/>
          <a:p>
            <a:pPr marL="396875" lvl="0" indent="-396875" algn="l" rtl="0">
              <a:lnSpc>
                <a:spcPct val="150000"/>
              </a:lnSpc>
              <a:spcBef>
                <a:spcPts val="0"/>
              </a:spcBef>
              <a:spcAft>
                <a:spcPts val="0"/>
              </a:spcAft>
              <a:buNone/>
            </a:pPr>
            <a:r>
              <a:rPr lang="en" sz="2400" dirty="0">
                <a:solidFill>
                  <a:srgbClr val="CCCCCC"/>
                </a:solidFill>
                <a:latin typeface="Average"/>
                <a:ea typeface="Average"/>
                <a:cs typeface="Average"/>
                <a:sym typeface="Average"/>
              </a:rPr>
              <a:t>B.  Specific timeline and steps required to allow early resolution</a:t>
            </a:r>
            <a:endParaRPr sz="2400" dirty="0">
              <a:solidFill>
                <a:srgbClr val="CCCCCC"/>
              </a:solidFill>
              <a:latin typeface="Average"/>
              <a:ea typeface="Average"/>
              <a:cs typeface="Average"/>
              <a:sym typeface="Average"/>
            </a:endParaRPr>
          </a:p>
        </p:txBody>
      </p:sp>
      <p:sp>
        <p:nvSpPr>
          <p:cNvPr id="76" name="Google Shape;76;p15"/>
          <p:cNvSpPr txBox="1"/>
          <p:nvPr/>
        </p:nvSpPr>
        <p:spPr>
          <a:xfrm>
            <a:off x="1475575" y="4816325"/>
            <a:ext cx="6277800" cy="288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b="1" dirty="0">
                <a:solidFill>
                  <a:schemeClr val="accent3"/>
                </a:solidFill>
                <a:latin typeface="Average"/>
                <a:ea typeface="Average"/>
                <a:cs typeface="Average"/>
                <a:sym typeface="Average"/>
              </a:rPr>
              <a:t>Tarkington, O’Neill, Barrack &amp; Chong ╽ Northern California Construction Defect Litigation </a:t>
            </a:r>
            <a:r>
              <a:rPr lang="en" sz="1000" b="1" dirty="0">
                <a:solidFill>
                  <a:srgbClr val="CCCCCC"/>
                </a:solidFill>
                <a:latin typeface="Average"/>
                <a:ea typeface="Average"/>
                <a:cs typeface="Average"/>
                <a:sym typeface="Average"/>
              </a:rPr>
              <a:t>╽</a:t>
            </a:r>
            <a:r>
              <a:rPr lang="en" sz="1000" b="1" u="sng" dirty="0">
                <a:solidFill>
                  <a:srgbClr val="D5BA61"/>
                </a:solidFill>
                <a:latin typeface="Average"/>
                <a:ea typeface="Average"/>
                <a:cs typeface="Average"/>
                <a:sym typeface="Average"/>
                <a:hlinkClick r:id="rId3">
                  <a:extLst>
                    <a:ext uri="{A12FA001-AC4F-418D-AE19-62706E023703}">
                      <ahyp:hlinkClr xmlns:ahyp="http://schemas.microsoft.com/office/drawing/2018/hyperlinkcolor" val="tx"/>
                    </a:ext>
                  </a:extLst>
                </a:hlinkClick>
              </a:rPr>
              <a:t>www.to2law.com</a:t>
            </a:r>
            <a:endParaRPr sz="1000" b="1" u="sng" dirty="0">
              <a:solidFill>
                <a:srgbClr val="D5BA61"/>
              </a:solidFill>
              <a:latin typeface="Average"/>
              <a:ea typeface="Average"/>
              <a:cs typeface="Average"/>
              <a:sym typeface="Average"/>
              <a:hlinkClick r:id="rId3">
                <a:extLst>
                  <a:ext uri="{A12FA001-AC4F-418D-AE19-62706E023703}">
                    <ahyp:hlinkClr xmlns:ahyp="http://schemas.microsoft.com/office/drawing/2018/hyperlinkcolor" val="tx"/>
                  </a:ext>
                </a:extLst>
              </a:hlinkClick>
            </a:endParaRPr>
          </a:p>
          <a:p>
            <a:pPr marL="0" lvl="0" indent="0" algn="l" rtl="0">
              <a:spcBef>
                <a:spcPts val="0"/>
              </a:spcBef>
              <a:spcAft>
                <a:spcPts val="0"/>
              </a:spcAft>
              <a:buNone/>
            </a:pPr>
            <a:endParaRPr sz="1000" dirty="0">
              <a:solidFill>
                <a:schemeClr val="accent3"/>
              </a:solidFill>
              <a:latin typeface="Average"/>
              <a:ea typeface="Average"/>
              <a:cs typeface="Average"/>
              <a:sym typeface="Averag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00"/>
                                  </p:stCondLst>
                                  <p:childTnLst>
                                    <p:set>
                                      <p:cBhvr>
                                        <p:cTn id="6" dur="1" fill="hold">
                                          <p:stCondLst>
                                            <p:cond delay="0"/>
                                          </p:stCondLst>
                                        </p:cTn>
                                        <p:tgtEl>
                                          <p:spTgt spid="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178525" y="214600"/>
            <a:ext cx="8402700" cy="746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a:t>II.	Pre-Trial Orders/Special Masters</a:t>
            </a:r>
            <a:endParaRPr sz="3600"/>
          </a:p>
        </p:txBody>
      </p:sp>
      <p:sp>
        <p:nvSpPr>
          <p:cNvPr id="82" name="Google Shape;82;p16"/>
          <p:cNvSpPr txBox="1"/>
          <p:nvPr/>
        </p:nvSpPr>
        <p:spPr>
          <a:xfrm>
            <a:off x="562775" y="961000"/>
            <a:ext cx="6746015" cy="582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dirty="0">
                <a:latin typeface="Average"/>
                <a:ea typeface="Average"/>
                <a:cs typeface="Average"/>
                <a:sym typeface="Average"/>
              </a:rPr>
              <a:t>A.   Streamlined and Efficient</a:t>
            </a:r>
            <a:endParaRPr sz="2400" dirty="0">
              <a:latin typeface="Average"/>
              <a:ea typeface="Average"/>
              <a:cs typeface="Average"/>
              <a:sym typeface="Average"/>
            </a:endParaRPr>
          </a:p>
          <a:p>
            <a:pPr marL="0" lvl="0" indent="0" algn="l" rtl="0">
              <a:spcBef>
                <a:spcPts val="0"/>
              </a:spcBef>
              <a:spcAft>
                <a:spcPts val="0"/>
              </a:spcAft>
              <a:buNone/>
            </a:pPr>
            <a:endParaRPr dirty="0">
              <a:latin typeface="Average"/>
              <a:ea typeface="Average"/>
              <a:cs typeface="Average"/>
              <a:sym typeface="Average"/>
            </a:endParaRPr>
          </a:p>
        </p:txBody>
      </p:sp>
      <p:sp>
        <p:nvSpPr>
          <p:cNvPr id="83" name="Google Shape;83;p16"/>
          <p:cNvSpPr txBox="1"/>
          <p:nvPr/>
        </p:nvSpPr>
        <p:spPr>
          <a:xfrm>
            <a:off x="1358424" y="1252000"/>
            <a:ext cx="7578600" cy="2173500"/>
          </a:xfrm>
          <a:prstGeom prst="rect">
            <a:avLst/>
          </a:prstGeom>
          <a:noFill/>
          <a:ln>
            <a:noFill/>
          </a:ln>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Font typeface="Average"/>
              <a:buAutoNum type="arabicPeriod"/>
            </a:pPr>
            <a:r>
              <a:rPr lang="en" sz="1800" dirty="0">
                <a:latin typeface="Average"/>
                <a:ea typeface="Average"/>
                <a:cs typeface="Average"/>
                <a:sym typeface="Average"/>
              </a:rPr>
              <a:t>Cost sharing and coordination of litigation activity</a:t>
            </a:r>
            <a:endParaRPr sz="1800" dirty="0">
              <a:latin typeface="Average"/>
              <a:ea typeface="Average"/>
              <a:cs typeface="Average"/>
              <a:sym typeface="Average"/>
            </a:endParaRPr>
          </a:p>
          <a:p>
            <a:pPr marL="457200" lvl="0" indent="-342900" algn="l" rtl="0">
              <a:lnSpc>
                <a:spcPct val="150000"/>
              </a:lnSpc>
              <a:spcBef>
                <a:spcPts val="0"/>
              </a:spcBef>
              <a:spcAft>
                <a:spcPts val="0"/>
              </a:spcAft>
              <a:buSzPts val="1800"/>
              <a:buFont typeface="Average"/>
              <a:buAutoNum type="arabicPeriod"/>
            </a:pPr>
            <a:r>
              <a:rPr lang="en" sz="1800" dirty="0">
                <a:latin typeface="Average"/>
                <a:ea typeface="Average"/>
                <a:cs typeface="Average"/>
                <a:sym typeface="Average"/>
              </a:rPr>
              <a:t>Stay on General Discovery</a:t>
            </a:r>
            <a:endParaRPr sz="1800" dirty="0">
              <a:latin typeface="Average"/>
              <a:ea typeface="Average"/>
              <a:cs typeface="Average"/>
              <a:sym typeface="Average"/>
            </a:endParaRPr>
          </a:p>
          <a:p>
            <a:pPr marL="457200" lvl="0" indent="-342900" algn="l" rtl="0">
              <a:lnSpc>
                <a:spcPct val="150000"/>
              </a:lnSpc>
              <a:spcBef>
                <a:spcPts val="0"/>
              </a:spcBef>
              <a:spcAft>
                <a:spcPts val="0"/>
              </a:spcAft>
              <a:buSzPts val="1800"/>
              <a:buFont typeface="Average"/>
              <a:buAutoNum type="arabicPeriod"/>
            </a:pPr>
            <a:r>
              <a:rPr lang="en" sz="1800" dirty="0">
                <a:latin typeface="Average"/>
                <a:ea typeface="Average"/>
                <a:cs typeface="Average"/>
                <a:sym typeface="Average"/>
              </a:rPr>
              <a:t>Early initial discovery = project documents; scope of work and insurance</a:t>
            </a:r>
            <a:endParaRPr sz="1800" dirty="0">
              <a:latin typeface="Average"/>
              <a:ea typeface="Average"/>
              <a:cs typeface="Average"/>
              <a:sym typeface="Average"/>
            </a:endParaRPr>
          </a:p>
          <a:p>
            <a:pPr marL="457200" lvl="0" indent="-342900" algn="l" rtl="0">
              <a:lnSpc>
                <a:spcPct val="150000"/>
              </a:lnSpc>
              <a:spcBef>
                <a:spcPts val="0"/>
              </a:spcBef>
              <a:spcAft>
                <a:spcPts val="0"/>
              </a:spcAft>
              <a:buSzPts val="1800"/>
              <a:buFont typeface="Average"/>
              <a:buAutoNum type="arabicPeriod"/>
            </a:pPr>
            <a:r>
              <a:rPr lang="en" sz="1800" dirty="0">
                <a:latin typeface="Average"/>
                <a:ea typeface="Average"/>
                <a:cs typeface="Average"/>
                <a:sym typeface="Average"/>
              </a:rPr>
              <a:t>Orderly development of plaintiff’s statement of claims and defense inspections/responses</a:t>
            </a:r>
            <a:endParaRPr sz="1800" dirty="0">
              <a:latin typeface="Average"/>
              <a:ea typeface="Average"/>
              <a:cs typeface="Average"/>
              <a:sym typeface="Average"/>
            </a:endParaRPr>
          </a:p>
          <a:p>
            <a:pPr marL="457200" lvl="0" indent="-342900" algn="l" rtl="0">
              <a:lnSpc>
                <a:spcPct val="150000"/>
              </a:lnSpc>
              <a:spcBef>
                <a:spcPts val="0"/>
              </a:spcBef>
              <a:spcAft>
                <a:spcPts val="0"/>
              </a:spcAft>
              <a:buSzPts val="1800"/>
              <a:buFont typeface="Average"/>
              <a:buAutoNum type="arabicPeriod"/>
            </a:pPr>
            <a:r>
              <a:rPr lang="en" sz="1800" dirty="0">
                <a:latin typeface="Average"/>
                <a:ea typeface="Average"/>
                <a:cs typeface="Average"/>
                <a:sym typeface="Average"/>
              </a:rPr>
              <a:t>Early and/or stepped mediation</a:t>
            </a:r>
            <a:endParaRPr sz="1800" dirty="0">
              <a:latin typeface="Average"/>
              <a:ea typeface="Average"/>
              <a:cs typeface="Average"/>
              <a:sym typeface="Average"/>
            </a:endParaRPr>
          </a:p>
          <a:p>
            <a:pPr marL="457200" lvl="0" indent="-342900" algn="l" rtl="0">
              <a:lnSpc>
                <a:spcPct val="150000"/>
              </a:lnSpc>
              <a:spcBef>
                <a:spcPts val="0"/>
              </a:spcBef>
              <a:spcAft>
                <a:spcPts val="0"/>
              </a:spcAft>
              <a:buSzPts val="1800"/>
              <a:buFont typeface="Average"/>
              <a:buAutoNum type="arabicPeriod"/>
            </a:pPr>
            <a:r>
              <a:rPr lang="en" sz="1800" dirty="0">
                <a:latin typeface="Average"/>
                <a:ea typeface="Average"/>
                <a:cs typeface="Average"/>
                <a:sym typeface="Average"/>
              </a:rPr>
              <a:t>Phased and coordinated discovery </a:t>
            </a:r>
            <a:endParaRPr sz="1800" dirty="0">
              <a:latin typeface="Average"/>
              <a:ea typeface="Average"/>
              <a:cs typeface="Average"/>
              <a:sym typeface="Average"/>
            </a:endParaRPr>
          </a:p>
        </p:txBody>
      </p:sp>
      <p:sp>
        <p:nvSpPr>
          <p:cNvPr id="84" name="Google Shape;84;p16"/>
          <p:cNvSpPr txBox="1"/>
          <p:nvPr/>
        </p:nvSpPr>
        <p:spPr>
          <a:xfrm>
            <a:off x="1475575" y="4816325"/>
            <a:ext cx="6277800" cy="288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b="1" dirty="0">
                <a:solidFill>
                  <a:schemeClr val="lt1"/>
                </a:solidFill>
                <a:latin typeface="Average"/>
                <a:ea typeface="Average"/>
                <a:cs typeface="Average"/>
                <a:sym typeface="Average"/>
              </a:rPr>
              <a:t>Tarkington, O’Neill, Barrack &amp; Chong ╽ Northern California Construction Defect Litigation ╽</a:t>
            </a:r>
            <a:r>
              <a:rPr lang="en" sz="1000" b="1" u="sng" dirty="0">
                <a:solidFill>
                  <a:srgbClr val="37474F"/>
                </a:solidFill>
                <a:latin typeface="Average"/>
                <a:ea typeface="Average"/>
                <a:cs typeface="Average"/>
                <a:sym typeface="Average"/>
                <a:hlinkClick r:id="rId3">
                  <a:extLst>
                    <a:ext uri="{A12FA001-AC4F-418D-AE19-62706E023703}">
                      <ahyp:hlinkClr xmlns:ahyp="http://schemas.microsoft.com/office/drawing/2018/hyperlinkcolor" val="tx"/>
                    </a:ext>
                  </a:extLst>
                </a:hlinkClick>
              </a:rPr>
              <a:t>www.to2law.com</a:t>
            </a:r>
            <a:endParaRPr sz="1000" b="1" u="sng" dirty="0">
              <a:solidFill>
                <a:srgbClr val="37474F"/>
              </a:solidFill>
              <a:latin typeface="Average"/>
              <a:ea typeface="Average"/>
              <a:cs typeface="Average"/>
              <a:sym typeface="Average"/>
              <a:hlinkClick r:id="rId3">
                <a:extLst>
                  <a:ext uri="{A12FA001-AC4F-418D-AE19-62706E023703}">
                    <ahyp:hlinkClr xmlns:ahyp="http://schemas.microsoft.com/office/drawing/2018/hyperlinkcolor" val="tx"/>
                  </a:ext>
                </a:extLst>
              </a:hlinkClick>
            </a:endParaRPr>
          </a:p>
          <a:p>
            <a:pPr marL="0" lvl="0" indent="0" algn="l" rtl="0">
              <a:spcBef>
                <a:spcPts val="0"/>
              </a:spcBef>
              <a:spcAft>
                <a:spcPts val="0"/>
              </a:spcAft>
              <a:buNone/>
            </a:pPr>
            <a:endParaRPr sz="1000" dirty="0">
              <a:solidFill>
                <a:schemeClr val="lt1"/>
              </a:solidFill>
              <a:latin typeface="Average"/>
              <a:ea typeface="Average"/>
              <a:cs typeface="Average"/>
              <a:sym typeface="Averag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anim calcmode="lin" valueType="num">
                                      <p:cBhvr additive="base">
                                        <p:cTn id="7" dur="700"/>
                                        <p:tgtEl>
                                          <p:spTgt spid="82"/>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3">
                                            <p:txEl>
                                              <p:pRg st="0" end="0"/>
                                            </p:txEl>
                                          </p:spTgt>
                                        </p:tgtEl>
                                        <p:attrNameLst>
                                          <p:attrName>style.visibility</p:attrName>
                                        </p:attrNameLst>
                                      </p:cBhvr>
                                      <p:to>
                                        <p:strVal val="visible"/>
                                      </p:to>
                                    </p:set>
                                    <p:animEffect transition="in" filter="fade">
                                      <p:cBhvr>
                                        <p:cTn id="12" dur="300"/>
                                        <p:tgtEl>
                                          <p:spTgt spid="8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3">
                                            <p:txEl>
                                              <p:pRg st="1" end="1"/>
                                            </p:txEl>
                                          </p:spTgt>
                                        </p:tgtEl>
                                        <p:attrNameLst>
                                          <p:attrName>style.visibility</p:attrName>
                                        </p:attrNameLst>
                                      </p:cBhvr>
                                      <p:to>
                                        <p:strVal val="visible"/>
                                      </p:to>
                                    </p:set>
                                    <p:animEffect transition="in" filter="fade">
                                      <p:cBhvr>
                                        <p:cTn id="17" dur="300"/>
                                        <p:tgtEl>
                                          <p:spTgt spid="8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3">
                                            <p:txEl>
                                              <p:pRg st="2" end="2"/>
                                            </p:txEl>
                                          </p:spTgt>
                                        </p:tgtEl>
                                        <p:attrNameLst>
                                          <p:attrName>style.visibility</p:attrName>
                                        </p:attrNameLst>
                                      </p:cBhvr>
                                      <p:to>
                                        <p:strVal val="visible"/>
                                      </p:to>
                                    </p:set>
                                    <p:animEffect transition="in" filter="fade">
                                      <p:cBhvr>
                                        <p:cTn id="22" dur="300"/>
                                        <p:tgtEl>
                                          <p:spTgt spid="8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3">
                                            <p:txEl>
                                              <p:pRg st="3" end="3"/>
                                            </p:txEl>
                                          </p:spTgt>
                                        </p:tgtEl>
                                        <p:attrNameLst>
                                          <p:attrName>style.visibility</p:attrName>
                                        </p:attrNameLst>
                                      </p:cBhvr>
                                      <p:to>
                                        <p:strVal val="visible"/>
                                      </p:to>
                                    </p:set>
                                    <p:animEffect transition="in" filter="fade">
                                      <p:cBhvr>
                                        <p:cTn id="27" dur="300"/>
                                        <p:tgtEl>
                                          <p:spTgt spid="8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83">
                                            <p:txEl>
                                              <p:pRg st="4" end="4"/>
                                            </p:txEl>
                                          </p:spTgt>
                                        </p:tgtEl>
                                        <p:attrNameLst>
                                          <p:attrName>style.visibility</p:attrName>
                                        </p:attrNameLst>
                                      </p:cBhvr>
                                      <p:to>
                                        <p:strVal val="visible"/>
                                      </p:to>
                                    </p:set>
                                    <p:animEffect transition="in" filter="fade">
                                      <p:cBhvr>
                                        <p:cTn id="32" dur="300"/>
                                        <p:tgtEl>
                                          <p:spTgt spid="8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3">
                                            <p:txEl>
                                              <p:pRg st="5" end="5"/>
                                            </p:txEl>
                                          </p:spTgt>
                                        </p:tgtEl>
                                        <p:attrNameLst>
                                          <p:attrName>style.visibility</p:attrName>
                                        </p:attrNameLst>
                                      </p:cBhvr>
                                      <p:to>
                                        <p:strVal val="visible"/>
                                      </p:to>
                                    </p:set>
                                    <p:animEffect transition="in" filter="fade">
                                      <p:cBhvr>
                                        <p:cTn id="37" dur="300"/>
                                        <p:tgtEl>
                                          <p:spTgt spid="8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311700" y="2926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600"/>
              <a:t>III.	Cross-Complaints</a:t>
            </a:r>
            <a:endParaRPr sz="3600"/>
          </a:p>
        </p:txBody>
      </p:sp>
      <p:sp>
        <p:nvSpPr>
          <p:cNvPr id="90" name="Google Shape;90;p17"/>
          <p:cNvSpPr txBox="1">
            <a:spLocks noGrp="1"/>
          </p:cNvSpPr>
          <p:nvPr>
            <p:ph type="body" idx="1"/>
          </p:nvPr>
        </p:nvSpPr>
        <p:spPr>
          <a:xfrm>
            <a:off x="597425" y="1446900"/>
            <a:ext cx="8061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A.	GC v. Subcontractors/Suppliers</a:t>
            </a:r>
            <a:endParaRPr sz="2400"/>
          </a:p>
          <a:p>
            <a:pPr marL="0" lvl="0" indent="0" algn="l" rtl="0">
              <a:spcBef>
                <a:spcPts val="1600"/>
              </a:spcBef>
              <a:spcAft>
                <a:spcPts val="0"/>
              </a:spcAft>
              <a:buNone/>
            </a:pPr>
            <a:endParaRPr sz="2400"/>
          </a:p>
          <a:p>
            <a:pPr marL="0" lvl="0" indent="0" algn="l" rtl="0">
              <a:spcBef>
                <a:spcPts val="1600"/>
              </a:spcBef>
              <a:spcAft>
                <a:spcPts val="0"/>
              </a:spcAft>
              <a:buNone/>
            </a:pPr>
            <a:r>
              <a:rPr lang="en" sz="2400"/>
              <a:t>B.	Design Professionals:  Joint Tort Liability? </a:t>
            </a:r>
            <a:endParaRPr sz="2400"/>
          </a:p>
          <a:p>
            <a:pPr marL="0" lvl="0" indent="0" algn="l" rtl="0">
              <a:spcBef>
                <a:spcPts val="1600"/>
              </a:spcBef>
              <a:spcAft>
                <a:spcPts val="1600"/>
              </a:spcAft>
              <a:buNone/>
            </a:pPr>
            <a:endParaRPr/>
          </a:p>
        </p:txBody>
      </p:sp>
      <p:sp>
        <p:nvSpPr>
          <p:cNvPr id="91" name="Google Shape;91;p17"/>
          <p:cNvSpPr txBox="1"/>
          <p:nvPr/>
        </p:nvSpPr>
        <p:spPr>
          <a:xfrm>
            <a:off x="1475575" y="4816325"/>
            <a:ext cx="6277800" cy="288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b="1" dirty="0">
                <a:solidFill>
                  <a:schemeClr val="accent3"/>
                </a:solidFill>
                <a:latin typeface="Average"/>
                <a:ea typeface="Average"/>
                <a:cs typeface="Average"/>
                <a:sym typeface="Average"/>
              </a:rPr>
              <a:t>Tarkington, O’Neill, Barrack &amp; Chong ╽ Northern California Construction Defect Litigation </a:t>
            </a:r>
            <a:r>
              <a:rPr lang="en" sz="1000" b="1" dirty="0">
                <a:solidFill>
                  <a:srgbClr val="CACACA"/>
                </a:solidFill>
                <a:latin typeface="Average"/>
                <a:ea typeface="Average"/>
                <a:cs typeface="Average"/>
                <a:sym typeface="Average"/>
              </a:rPr>
              <a:t>╽</a:t>
            </a:r>
            <a:r>
              <a:rPr lang="en" sz="1000" b="1" u="sng" dirty="0">
                <a:solidFill>
                  <a:srgbClr val="D5BA61"/>
                </a:solidFill>
                <a:latin typeface="Average"/>
                <a:ea typeface="Average"/>
                <a:cs typeface="Average"/>
                <a:sym typeface="Average"/>
                <a:hlinkClick r:id="rId3">
                  <a:extLst>
                    <a:ext uri="{A12FA001-AC4F-418D-AE19-62706E023703}">
                      <ahyp:hlinkClr xmlns:ahyp="http://schemas.microsoft.com/office/drawing/2018/hyperlinkcolor" val="tx"/>
                    </a:ext>
                  </a:extLst>
                </a:hlinkClick>
              </a:rPr>
              <a:t>www.to2law.com</a:t>
            </a:r>
            <a:endParaRPr sz="1000" b="1" u="sng" dirty="0">
              <a:solidFill>
                <a:srgbClr val="D5BA61"/>
              </a:solidFill>
              <a:latin typeface="Average"/>
              <a:ea typeface="Average"/>
              <a:cs typeface="Average"/>
              <a:sym typeface="Average"/>
              <a:hlinkClick r:id="rId3"/>
            </a:endParaRPr>
          </a:p>
          <a:p>
            <a:pPr marL="0" lvl="0" indent="0" algn="l" rtl="0">
              <a:spcBef>
                <a:spcPts val="0"/>
              </a:spcBef>
              <a:spcAft>
                <a:spcPts val="0"/>
              </a:spcAft>
              <a:buNone/>
            </a:pPr>
            <a:endParaRPr sz="1000" dirty="0">
              <a:solidFill>
                <a:schemeClr val="accent3"/>
              </a:solidFill>
              <a:latin typeface="Average"/>
              <a:ea typeface="Average"/>
              <a:cs typeface="Average"/>
              <a:sym typeface="Averag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0">
                                            <p:txEl>
                                              <p:pRg st="0" end="0"/>
                                            </p:txEl>
                                          </p:spTgt>
                                        </p:tgtEl>
                                        <p:attrNameLst>
                                          <p:attrName>style.visibility</p:attrName>
                                        </p:attrNameLst>
                                      </p:cBhvr>
                                      <p:to>
                                        <p:strVal val="visible"/>
                                      </p:to>
                                    </p:set>
                                    <p:animEffect transition="in" filter="fade">
                                      <p:cBhvr>
                                        <p:cTn id="7" dur="500"/>
                                        <p:tgtEl>
                                          <p:spTgt spid="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0">
                                            <p:txEl>
                                              <p:pRg st="2" end="2"/>
                                            </p:txEl>
                                          </p:spTgt>
                                        </p:tgtEl>
                                        <p:attrNameLst>
                                          <p:attrName>style.visibility</p:attrName>
                                        </p:attrNameLst>
                                      </p:cBhvr>
                                      <p:to>
                                        <p:strVal val="visible"/>
                                      </p:to>
                                    </p:set>
                                    <p:animEffect transition="in" filter="fade">
                                      <p:cBhvr>
                                        <p:cTn id="12" dur="500"/>
                                        <p:tgtEl>
                                          <p:spTgt spid="9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69000" y="222866"/>
            <a:ext cx="6227100" cy="874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3600" dirty="0"/>
              <a:t>IV.	 Mediation</a:t>
            </a:r>
            <a:endParaRPr sz="3600" dirty="0"/>
          </a:p>
        </p:txBody>
      </p:sp>
      <p:sp>
        <p:nvSpPr>
          <p:cNvPr id="97" name="Google Shape;97;p18"/>
          <p:cNvSpPr txBox="1"/>
          <p:nvPr/>
        </p:nvSpPr>
        <p:spPr>
          <a:xfrm>
            <a:off x="668900" y="987703"/>
            <a:ext cx="7351500" cy="582000"/>
          </a:xfrm>
          <a:prstGeom prst="rect">
            <a:avLst/>
          </a:prstGeom>
          <a:noFill/>
          <a:ln>
            <a:noFill/>
          </a:ln>
        </p:spPr>
        <p:txBody>
          <a:bodyPr spcFirstLastPara="1" wrap="square" lIns="91425" tIns="91425" rIns="91425" bIns="91425" anchor="t" anchorCtr="0">
            <a:noAutofit/>
          </a:bodyPr>
          <a:lstStyle/>
          <a:p>
            <a:pPr marL="457200" lvl="0" indent="-381000" algn="l" rtl="0">
              <a:lnSpc>
                <a:spcPct val="150000"/>
              </a:lnSpc>
              <a:spcBef>
                <a:spcPts val="0"/>
              </a:spcBef>
              <a:spcAft>
                <a:spcPts val="0"/>
              </a:spcAft>
              <a:buSzPts val="2400"/>
              <a:buFont typeface="Average"/>
              <a:buAutoNum type="alphaUcPeriod"/>
            </a:pPr>
            <a:r>
              <a:rPr lang="en" sz="2400" dirty="0">
                <a:latin typeface="Average"/>
                <a:ea typeface="Average"/>
                <a:cs typeface="Average"/>
                <a:sym typeface="Average"/>
              </a:rPr>
              <a:t> Pre-Mediation Expert Preparation </a:t>
            </a:r>
            <a:endParaRPr sz="2400" dirty="0">
              <a:latin typeface="Average"/>
              <a:ea typeface="Average"/>
              <a:cs typeface="Average"/>
              <a:sym typeface="Average"/>
            </a:endParaRPr>
          </a:p>
          <a:p>
            <a:pPr marL="457200" lvl="0" indent="0" algn="l" rtl="0">
              <a:lnSpc>
                <a:spcPct val="150000"/>
              </a:lnSpc>
              <a:spcBef>
                <a:spcPts val="0"/>
              </a:spcBef>
              <a:spcAft>
                <a:spcPts val="0"/>
              </a:spcAft>
              <a:buNone/>
            </a:pPr>
            <a:endParaRPr sz="2400" dirty="0">
              <a:latin typeface="Average"/>
              <a:ea typeface="Average"/>
              <a:cs typeface="Average"/>
              <a:sym typeface="Average"/>
            </a:endParaRPr>
          </a:p>
          <a:p>
            <a:pPr marL="0" lvl="0" indent="0" algn="l" rtl="0">
              <a:spcBef>
                <a:spcPts val="0"/>
              </a:spcBef>
              <a:spcAft>
                <a:spcPts val="0"/>
              </a:spcAft>
              <a:buNone/>
            </a:pPr>
            <a:endParaRPr dirty="0">
              <a:latin typeface="Average"/>
              <a:ea typeface="Average"/>
              <a:cs typeface="Average"/>
              <a:sym typeface="Average"/>
            </a:endParaRPr>
          </a:p>
        </p:txBody>
      </p:sp>
      <p:sp>
        <p:nvSpPr>
          <p:cNvPr id="98" name="Google Shape;98;p18"/>
          <p:cNvSpPr txBox="1"/>
          <p:nvPr/>
        </p:nvSpPr>
        <p:spPr>
          <a:xfrm>
            <a:off x="1118875" y="1569618"/>
            <a:ext cx="7130700" cy="561000"/>
          </a:xfrm>
          <a:prstGeom prst="rect">
            <a:avLst/>
          </a:prstGeom>
          <a:noFill/>
          <a:ln>
            <a:noFill/>
          </a:ln>
        </p:spPr>
        <p:txBody>
          <a:bodyPr spcFirstLastPara="1" wrap="square" lIns="91425" tIns="91425" rIns="91425" bIns="91425" anchor="t" anchorCtr="0">
            <a:noAutofit/>
          </a:bodyPr>
          <a:lstStyle/>
          <a:p>
            <a:pPr marL="457200" lvl="0" indent="0" algn="l" rtl="0">
              <a:lnSpc>
                <a:spcPct val="150000"/>
              </a:lnSpc>
              <a:spcBef>
                <a:spcPts val="0"/>
              </a:spcBef>
              <a:spcAft>
                <a:spcPts val="0"/>
              </a:spcAft>
              <a:buNone/>
            </a:pPr>
            <a:r>
              <a:rPr lang="en" sz="1800" dirty="0">
                <a:latin typeface="Average"/>
                <a:ea typeface="Average"/>
                <a:cs typeface="Average"/>
                <a:sym typeface="Average"/>
              </a:rPr>
              <a:t>1.	Conditions:  identification of issues and areas of agreement</a:t>
            </a:r>
            <a:endParaRPr sz="1800" dirty="0">
              <a:latin typeface="Average"/>
              <a:ea typeface="Average"/>
              <a:cs typeface="Average"/>
              <a:sym typeface="Average"/>
            </a:endParaRPr>
          </a:p>
          <a:p>
            <a:pPr marL="457200" lvl="0" indent="0" algn="l" rtl="0">
              <a:lnSpc>
                <a:spcPct val="150000"/>
              </a:lnSpc>
              <a:spcBef>
                <a:spcPts val="0"/>
              </a:spcBef>
              <a:spcAft>
                <a:spcPts val="0"/>
              </a:spcAft>
              <a:buNone/>
            </a:pPr>
            <a:r>
              <a:rPr lang="en" sz="1800" dirty="0">
                <a:latin typeface="Average"/>
                <a:ea typeface="Average"/>
                <a:cs typeface="Average"/>
                <a:sym typeface="Average"/>
              </a:rPr>
              <a:t>2.	Claimant and GC cost of repair estimates</a:t>
            </a:r>
            <a:endParaRPr sz="1800" dirty="0">
              <a:latin typeface="Average"/>
              <a:ea typeface="Average"/>
              <a:cs typeface="Average"/>
              <a:sym typeface="Average"/>
            </a:endParaRPr>
          </a:p>
          <a:p>
            <a:pPr marL="457200" lvl="0" indent="0" algn="l" rtl="0">
              <a:lnSpc>
                <a:spcPct val="150000"/>
              </a:lnSpc>
              <a:spcBef>
                <a:spcPts val="0"/>
              </a:spcBef>
              <a:spcAft>
                <a:spcPts val="0"/>
              </a:spcAft>
              <a:buNone/>
            </a:pPr>
            <a:endParaRPr sz="1800" dirty="0">
              <a:latin typeface="Average"/>
              <a:ea typeface="Average"/>
              <a:cs typeface="Average"/>
              <a:sym typeface="Average"/>
            </a:endParaRPr>
          </a:p>
          <a:p>
            <a:pPr marL="457200" lvl="0" indent="0" algn="l" rtl="0">
              <a:lnSpc>
                <a:spcPct val="150000"/>
              </a:lnSpc>
              <a:spcBef>
                <a:spcPts val="0"/>
              </a:spcBef>
              <a:spcAft>
                <a:spcPts val="0"/>
              </a:spcAft>
              <a:buNone/>
            </a:pPr>
            <a:endParaRPr dirty="0">
              <a:latin typeface="Average"/>
              <a:ea typeface="Average"/>
              <a:cs typeface="Average"/>
              <a:sym typeface="Average"/>
            </a:endParaRPr>
          </a:p>
        </p:txBody>
      </p:sp>
      <p:sp>
        <p:nvSpPr>
          <p:cNvPr id="99" name="Google Shape;99;p18"/>
          <p:cNvSpPr txBox="1"/>
          <p:nvPr/>
        </p:nvSpPr>
        <p:spPr>
          <a:xfrm>
            <a:off x="779300" y="2475929"/>
            <a:ext cx="7130700" cy="5610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2400" dirty="0">
                <a:latin typeface="Average"/>
                <a:ea typeface="Average"/>
                <a:cs typeface="Average"/>
                <a:sym typeface="Average"/>
              </a:rPr>
              <a:t>B.   GC allocation letters/demands</a:t>
            </a:r>
            <a:endParaRPr sz="2400" dirty="0">
              <a:latin typeface="Average"/>
              <a:ea typeface="Average"/>
              <a:cs typeface="Average"/>
              <a:sym typeface="Average"/>
            </a:endParaRPr>
          </a:p>
          <a:p>
            <a:pPr marL="457200" lvl="0" indent="0" algn="l" rtl="0">
              <a:lnSpc>
                <a:spcPct val="150000"/>
              </a:lnSpc>
              <a:spcBef>
                <a:spcPts val="0"/>
              </a:spcBef>
              <a:spcAft>
                <a:spcPts val="0"/>
              </a:spcAft>
              <a:buNone/>
            </a:pPr>
            <a:endParaRPr dirty="0">
              <a:latin typeface="Average"/>
              <a:ea typeface="Average"/>
              <a:cs typeface="Average"/>
              <a:sym typeface="Average"/>
            </a:endParaRPr>
          </a:p>
          <a:p>
            <a:pPr marL="0" lvl="0" indent="0" algn="l" rtl="0">
              <a:spcBef>
                <a:spcPts val="0"/>
              </a:spcBef>
              <a:spcAft>
                <a:spcPts val="0"/>
              </a:spcAft>
              <a:buNone/>
            </a:pPr>
            <a:endParaRPr dirty="0">
              <a:latin typeface="Average"/>
              <a:ea typeface="Average"/>
              <a:cs typeface="Average"/>
              <a:sym typeface="Average"/>
            </a:endParaRPr>
          </a:p>
        </p:txBody>
      </p:sp>
      <p:sp>
        <p:nvSpPr>
          <p:cNvPr id="100" name="Google Shape;100;p18"/>
          <p:cNvSpPr txBox="1"/>
          <p:nvPr/>
        </p:nvSpPr>
        <p:spPr>
          <a:xfrm>
            <a:off x="779300" y="3085454"/>
            <a:ext cx="7094700" cy="5610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2400" dirty="0">
                <a:latin typeface="Average"/>
                <a:ea typeface="Average"/>
                <a:cs typeface="Average"/>
                <a:sym typeface="Average"/>
              </a:rPr>
              <a:t>C.   Defense allocation conference – with experts</a:t>
            </a:r>
            <a:endParaRPr sz="2400" dirty="0">
              <a:latin typeface="Average"/>
              <a:ea typeface="Average"/>
              <a:cs typeface="Average"/>
              <a:sym typeface="Average"/>
            </a:endParaRPr>
          </a:p>
          <a:p>
            <a:pPr marL="457200" lvl="0" indent="0" algn="l" rtl="0">
              <a:lnSpc>
                <a:spcPct val="150000"/>
              </a:lnSpc>
              <a:spcBef>
                <a:spcPts val="0"/>
              </a:spcBef>
              <a:spcAft>
                <a:spcPts val="0"/>
              </a:spcAft>
              <a:buNone/>
            </a:pPr>
            <a:endParaRPr dirty="0">
              <a:latin typeface="Average"/>
              <a:ea typeface="Average"/>
              <a:cs typeface="Average"/>
              <a:sym typeface="Average"/>
            </a:endParaRPr>
          </a:p>
        </p:txBody>
      </p:sp>
      <p:sp>
        <p:nvSpPr>
          <p:cNvPr id="101" name="Google Shape;101;p18"/>
          <p:cNvSpPr txBox="1"/>
          <p:nvPr/>
        </p:nvSpPr>
        <p:spPr>
          <a:xfrm>
            <a:off x="779300" y="3694979"/>
            <a:ext cx="4809600" cy="561000"/>
          </a:xfrm>
          <a:prstGeom prst="rect">
            <a:avLst/>
          </a:prstGeom>
          <a:noFill/>
          <a:ln>
            <a:noFill/>
          </a:ln>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sz="2400">
                <a:latin typeface="Average"/>
                <a:ea typeface="Average"/>
                <a:cs typeface="Average"/>
                <a:sym typeface="Average"/>
              </a:rPr>
              <a:t>D.  Phased mediations</a:t>
            </a:r>
            <a:endParaRPr>
              <a:latin typeface="Average"/>
              <a:ea typeface="Average"/>
              <a:cs typeface="Average"/>
              <a:sym typeface="Average"/>
            </a:endParaRPr>
          </a:p>
        </p:txBody>
      </p:sp>
      <p:sp>
        <p:nvSpPr>
          <p:cNvPr id="102" name="Google Shape;102;p18"/>
          <p:cNvSpPr txBox="1"/>
          <p:nvPr/>
        </p:nvSpPr>
        <p:spPr>
          <a:xfrm>
            <a:off x="1475575" y="4816325"/>
            <a:ext cx="6277800" cy="288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b="1" dirty="0">
                <a:solidFill>
                  <a:schemeClr val="lt1"/>
                </a:solidFill>
                <a:latin typeface="Average"/>
                <a:ea typeface="Average"/>
                <a:cs typeface="Average"/>
                <a:sym typeface="Average"/>
              </a:rPr>
              <a:t>Tarkington, O’Neill, Barrack &amp; Chong ╽ Northern California Construction Defect Litigation </a:t>
            </a:r>
            <a:r>
              <a:rPr lang="en" sz="1000" b="1" dirty="0">
                <a:solidFill>
                  <a:srgbClr val="667177"/>
                </a:solidFill>
                <a:latin typeface="Average"/>
                <a:ea typeface="Average"/>
                <a:cs typeface="Average"/>
                <a:sym typeface="Average"/>
              </a:rPr>
              <a:t>╽</a:t>
            </a:r>
            <a:r>
              <a:rPr lang="en" sz="1000" b="1" u="sng" dirty="0">
                <a:solidFill>
                  <a:srgbClr val="667177"/>
                </a:solidFill>
                <a:latin typeface="Average"/>
                <a:ea typeface="Average"/>
                <a:cs typeface="Average"/>
                <a:sym typeface="Average"/>
                <a:hlinkClick r:id="rId3">
                  <a:extLst>
                    <a:ext uri="{A12FA001-AC4F-418D-AE19-62706E023703}">
                      <ahyp:hlinkClr xmlns:ahyp="http://schemas.microsoft.com/office/drawing/2018/hyperlinkcolor" val="tx"/>
                    </a:ext>
                  </a:extLst>
                </a:hlinkClick>
              </a:rPr>
              <a:t>www.to2law.com</a:t>
            </a:r>
            <a:endParaRPr sz="1000" b="1" u="sng" dirty="0">
              <a:solidFill>
                <a:srgbClr val="667177"/>
              </a:solidFill>
              <a:latin typeface="Average"/>
              <a:ea typeface="Average"/>
              <a:cs typeface="Average"/>
              <a:sym typeface="Average"/>
              <a:hlinkClick r:id="rId3">
                <a:extLst>
                  <a:ext uri="{A12FA001-AC4F-418D-AE19-62706E023703}">
                    <ahyp:hlinkClr xmlns:ahyp="http://schemas.microsoft.com/office/drawing/2018/hyperlinkcolor" val="tx"/>
                  </a:ext>
                </a:extLst>
              </a:hlinkClick>
            </a:endParaRPr>
          </a:p>
          <a:p>
            <a:pPr marL="0" lvl="0" indent="0" algn="l" rtl="0">
              <a:spcBef>
                <a:spcPts val="0"/>
              </a:spcBef>
              <a:spcAft>
                <a:spcPts val="0"/>
              </a:spcAft>
              <a:buNone/>
            </a:pPr>
            <a:endParaRPr sz="1000" dirty="0">
              <a:solidFill>
                <a:schemeClr val="lt1"/>
              </a:solidFill>
              <a:latin typeface="Average"/>
              <a:ea typeface="Average"/>
              <a:cs typeface="Average"/>
              <a:sym typeface="Averag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anim calcmode="lin" valueType="num">
                                      <p:cBhvr additive="base">
                                        <p:cTn id="7" dur="500"/>
                                        <p:tgtEl>
                                          <p:spTgt spid="97"/>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8">
                                            <p:txEl>
                                              <p:pRg st="0" end="0"/>
                                            </p:txEl>
                                          </p:spTgt>
                                        </p:tgtEl>
                                        <p:attrNameLst>
                                          <p:attrName>style.visibility</p:attrName>
                                        </p:attrNameLst>
                                      </p:cBhvr>
                                      <p:to>
                                        <p:strVal val="visible"/>
                                      </p:to>
                                    </p:set>
                                    <p:animEffect transition="in" filter="fade">
                                      <p:cBhvr>
                                        <p:cTn id="12" dur="400"/>
                                        <p:tgtEl>
                                          <p:spTgt spid="9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8">
                                            <p:txEl>
                                              <p:pRg st="1" end="1"/>
                                            </p:txEl>
                                          </p:spTgt>
                                        </p:tgtEl>
                                        <p:attrNameLst>
                                          <p:attrName>style.visibility</p:attrName>
                                        </p:attrNameLst>
                                      </p:cBhvr>
                                      <p:to>
                                        <p:strVal val="visible"/>
                                      </p:to>
                                    </p:set>
                                    <p:animEffect transition="in" filter="fade">
                                      <p:cBhvr>
                                        <p:cTn id="17" dur="400"/>
                                        <p:tgtEl>
                                          <p:spTgt spid="9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99"/>
                                        </p:tgtEl>
                                        <p:attrNameLst>
                                          <p:attrName>style.visibility</p:attrName>
                                        </p:attrNameLst>
                                      </p:cBhvr>
                                      <p:to>
                                        <p:strVal val="visible"/>
                                      </p:to>
                                    </p:set>
                                    <p:anim calcmode="lin" valueType="num">
                                      <p:cBhvr additive="base">
                                        <p:cTn id="22" dur="400"/>
                                        <p:tgtEl>
                                          <p:spTgt spid="99"/>
                                        </p:tgtEl>
                                        <p:attrNameLst>
                                          <p:attrName>ppt_x</p:attrName>
                                        </p:attrNameLst>
                                      </p:cBhvr>
                                      <p:tavLst>
                                        <p:tav tm="0">
                                          <p:val>
                                            <p:strVal val="#ppt_x+1"/>
                                          </p:val>
                                        </p:tav>
                                        <p:tav tm="100000">
                                          <p:val>
                                            <p:strVal val="#ppt_x"/>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nodeType="clickEffect">
                                  <p:stCondLst>
                                    <p:cond delay="0"/>
                                  </p:stCondLst>
                                  <p:childTnLst>
                                    <p:set>
                                      <p:cBhvr>
                                        <p:cTn id="26" dur="1" fill="hold">
                                          <p:stCondLst>
                                            <p:cond delay="0"/>
                                          </p:stCondLst>
                                        </p:cTn>
                                        <p:tgtEl>
                                          <p:spTgt spid="100"/>
                                        </p:tgtEl>
                                        <p:attrNameLst>
                                          <p:attrName>style.visibility</p:attrName>
                                        </p:attrNameLst>
                                      </p:cBhvr>
                                      <p:to>
                                        <p:strVal val="visible"/>
                                      </p:to>
                                    </p:set>
                                    <p:anim calcmode="lin" valueType="num">
                                      <p:cBhvr additive="base">
                                        <p:cTn id="27" dur="500"/>
                                        <p:tgtEl>
                                          <p:spTgt spid="100"/>
                                        </p:tgtEl>
                                        <p:attrNameLst>
                                          <p:attrName>ppt_x</p:attrName>
                                        </p:attrNameLst>
                                      </p:cBhvr>
                                      <p:tavLst>
                                        <p:tav tm="0">
                                          <p:val>
                                            <p:strVal val="#ppt_x+1"/>
                                          </p:val>
                                        </p:tav>
                                        <p:tav tm="100000">
                                          <p:val>
                                            <p:strVal val="#ppt_x"/>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nodeType="clickEffect">
                                  <p:stCondLst>
                                    <p:cond delay="0"/>
                                  </p:stCondLst>
                                  <p:childTnLst>
                                    <p:set>
                                      <p:cBhvr>
                                        <p:cTn id="31" dur="1" fill="hold">
                                          <p:stCondLst>
                                            <p:cond delay="0"/>
                                          </p:stCondLst>
                                        </p:cTn>
                                        <p:tgtEl>
                                          <p:spTgt spid="101"/>
                                        </p:tgtEl>
                                        <p:attrNameLst>
                                          <p:attrName>style.visibility</p:attrName>
                                        </p:attrNameLst>
                                      </p:cBhvr>
                                      <p:to>
                                        <p:strVal val="visible"/>
                                      </p:to>
                                    </p:set>
                                    <p:anim calcmode="lin" valueType="num">
                                      <p:cBhvr additive="base">
                                        <p:cTn id="32" dur="500"/>
                                        <p:tgtEl>
                                          <p:spTgt spid="101"/>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9"/>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t>SUBSTANTIVE CONSIDERATIONS</a:t>
            </a:r>
            <a:endParaRPr sz="4800"/>
          </a:p>
        </p:txBody>
      </p:sp>
      <p:sp>
        <p:nvSpPr>
          <p:cNvPr id="108" name="Google Shape;108;p19"/>
          <p:cNvSpPr txBox="1"/>
          <p:nvPr/>
        </p:nvSpPr>
        <p:spPr>
          <a:xfrm>
            <a:off x="1475575" y="4816325"/>
            <a:ext cx="6277800" cy="288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b="1" dirty="0">
                <a:solidFill>
                  <a:schemeClr val="accent3"/>
                </a:solidFill>
                <a:latin typeface="Average"/>
                <a:ea typeface="Average"/>
                <a:cs typeface="Average"/>
                <a:sym typeface="Average"/>
              </a:rPr>
              <a:t>Tarkington, O’Neill, Barrack &amp; Chong ╽ Northern California Construction Defect Litigation ╽</a:t>
            </a:r>
            <a:r>
              <a:rPr lang="en" sz="1000" b="1" u="sng" dirty="0">
                <a:solidFill>
                  <a:schemeClr val="accent3"/>
                </a:solidFill>
                <a:latin typeface="Average"/>
                <a:ea typeface="Average"/>
                <a:cs typeface="Average"/>
                <a:sym typeface="Average"/>
                <a:hlinkClick r:id="rId3"/>
              </a:rPr>
              <a:t>www.to2law.com</a:t>
            </a:r>
            <a:endParaRPr sz="1000" b="1" u="sng" dirty="0">
              <a:solidFill>
                <a:schemeClr val="accent3"/>
              </a:solidFill>
              <a:latin typeface="Average"/>
              <a:ea typeface="Average"/>
              <a:cs typeface="Average"/>
              <a:sym typeface="Average"/>
              <a:hlinkClick r:id="rId3"/>
            </a:endParaRPr>
          </a:p>
          <a:p>
            <a:pPr marL="0" lvl="0" indent="0" algn="l" rtl="0">
              <a:spcBef>
                <a:spcPts val="0"/>
              </a:spcBef>
              <a:spcAft>
                <a:spcPts val="0"/>
              </a:spcAft>
              <a:buNone/>
            </a:pPr>
            <a:endParaRPr sz="1000" dirty="0">
              <a:solidFill>
                <a:schemeClr val="accent3"/>
              </a:solidFill>
              <a:latin typeface="Average"/>
              <a:ea typeface="Average"/>
              <a:cs typeface="Average"/>
              <a:sym typeface="Averag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377675" y="199150"/>
            <a:ext cx="8567100" cy="909300"/>
          </a:xfrm>
          <a:prstGeom prst="rect">
            <a:avLst/>
          </a:prstGeom>
        </p:spPr>
        <p:txBody>
          <a:bodyPr spcFirstLastPara="1" wrap="square" lIns="91425" tIns="91425" rIns="91425" bIns="91425" anchor="ctr" anchorCtr="0">
            <a:noAutofit/>
          </a:bodyPr>
          <a:lstStyle/>
          <a:p>
            <a:pPr marL="457200" lvl="0" indent="-457200" algn="l" rtl="0">
              <a:spcBef>
                <a:spcPts val="0"/>
              </a:spcBef>
              <a:spcAft>
                <a:spcPts val="0"/>
              </a:spcAft>
              <a:buSzPts val="3600"/>
              <a:buAutoNum type="romanUcPeriod"/>
            </a:pPr>
            <a:r>
              <a:rPr lang="en" sz="3600" dirty="0"/>
              <a:t>Typical Complaints and Damages</a:t>
            </a:r>
            <a:endParaRPr sz="3600" dirty="0"/>
          </a:p>
        </p:txBody>
      </p:sp>
      <p:sp>
        <p:nvSpPr>
          <p:cNvPr id="114" name="Google Shape;114;p20"/>
          <p:cNvSpPr txBox="1"/>
          <p:nvPr/>
        </p:nvSpPr>
        <p:spPr>
          <a:xfrm>
            <a:off x="565089" y="1525680"/>
            <a:ext cx="7955100" cy="582000"/>
          </a:xfrm>
          <a:prstGeom prst="rect">
            <a:avLst/>
          </a:prstGeom>
          <a:noFill/>
          <a:ln>
            <a:noFill/>
          </a:ln>
        </p:spPr>
        <p:txBody>
          <a:bodyPr spcFirstLastPara="1" wrap="square" lIns="91425" tIns="91425" rIns="91425" bIns="91425" anchor="t" anchorCtr="0">
            <a:noAutofit/>
          </a:bodyPr>
          <a:lstStyle/>
          <a:p>
            <a:pPr marL="457200" lvl="0" indent="-381000" algn="l" rtl="0">
              <a:lnSpc>
                <a:spcPct val="150000"/>
              </a:lnSpc>
              <a:spcBef>
                <a:spcPts val="0"/>
              </a:spcBef>
              <a:spcAft>
                <a:spcPts val="0"/>
              </a:spcAft>
              <a:buSzPts val="2400"/>
              <a:buFont typeface="Average"/>
              <a:buAutoNum type="alphaUcPeriod"/>
            </a:pPr>
            <a:r>
              <a:rPr lang="en" sz="2800" dirty="0">
                <a:latin typeface="Average"/>
                <a:ea typeface="Average"/>
                <a:cs typeface="Average"/>
                <a:sym typeface="Average"/>
              </a:rPr>
              <a:t>SB 800/CC 892 – Defined list of Construction Defects</a:t>
            </a:r>
            <a:endParaRPr sz="2800" dirty="0">
              <a:latin typeface="Average"/>
              <a:ea typeface="Average"/>
              <a:cs typeface="Average"/>
              <a:sym typeface="Average"/>
            </a:endParaRPr>
          </a:p>
        </p:txBody>
      </p:sp>
      <p:sp>
        <p:nvSpPr>
          <p:cNvPr id="115" name="Google Shape;115;p20"/>
          <p:cNvSpPr txBox="1"/>
          <p:nvPr/>
        </p:nvSpPr>
        <p:spPr>
          <a:xfrm>
            <a:off x="1475575" y="4816325"/>
            <a:ext cx="6277800" cy="288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b="1" dirty="0">
                <a:solidFill>
                  <a:schemeClr val="lt1"/>
                </a:solidFill>
                <a:latin typeface="Average"/>
                <a:ea typeface="Average"/>
                <a:cs typeface="Average"/>
                <a:sym typeface="Average"/>
              </a:rPr>
              <a:t>Tarkington, O’Neill, Barrack &amp; Chong ╽ Northern California Construction Defect Litigation </a:t>
            </a:r>
            <a:r>
              <a:rPr lang="en" sz="1000" b="1" dirty="0">
                <a:solidFill>
                  <a:srgbClr val="37474F"/>
                </a:solidFill>
                <a:latin typeface="Average"/>
                <a:ea typeface="Average"/>
                <a:cs typeface="Average"/>
                <a:sym typeface="Average"/>
              </a:rPr>
              <a:t>╽</a:t>
            </a:r>
            <a:r>
              <a:rPr lang="en" sz="1000" b="1" u="sng" dirty="0">
                <a:solidFill>
                  <a:srgbClr val="37474F"/>
                </a:solidFill>
                <a:latin typeface="Average"/>
                <a:ea typeface="Average"/>
                <a:cs typeface="Average"/>
                <a:sym typeface="Average"/>
                <a:hlinkClick r:id="rId3">
                  <a:extLst>
                    <a:ext uri="{A12FA001-AC4F-418D-AE19-62706E023703}">
                      <ahyp:hlinkClr xmlns:ahyp="http://schemas.microsoft.com/office/drawing/2018/hyperlinkcolor" val="tx"/>
                    </a:ext>
                  </a:extLst>
                </a:hlinkClick>
              </a:rPr>
              <a:t>www.to2law.com</a:t>
            </a:r>
            <a:endParaRPr sz="1000" b="1" u="sng" dirty="0">
              <a:solidFill>
                <a:srgbClr val="37474F"/>
              </a:solidFill>
              <a:latin typeface="Average"/>
              <a:ea typeface="Average"/>
              <a:cs typeface="Average"/>
              <a:sym typeface="Average"/>
              <a:hlinkClick r:id="rId3"/>
            </a:endParaRPr>
          </a:p>
          <a:p>
            <a:pPr marL="0" lvl="0" indent="0" algn="l" rtl="0">
              <a:spcBef>
                <a:spcPts val="0"/>
              </a:spcBef>
              <a:spcAft>
                <a:spcPts val="0"/>
              </a:spcAft>
              <a:buNone/>
            </a:pPr>
            <a:endParaRPr sz="1000" dirty="0">
              <a:solidFill>
                <a:schemeClr val="lt1"/>
              </a:solidFill>
              <a:latin typeface="Average"/>
              <a:ea typeface="Average"/>
              <a:cs typeface="Average"/>
              <a:sym typeface="Average"/>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4">
                                            <p:txEl>
                                              <p:pRg st="0" end="0"/>
                                            </p:txEl>
                                          </p:spTgt>
                                        </p:tgtEl>
                                        <p:attrNameLst>
                                          <p:attrName>style.visibility</p:attrName>
                                        </p:attrNameLst>
                                      </p:cBhvr>
                                      <p:to>
                                        <p:strVal val="visible"/>
                                      </p:to>
                                    </p:set>
                                    <p:animEffect transition="in" filter="fade">
                                      <p:cBhvr>
                                        <p:cTn id="7" dur="600"/>
                                        <p:tgtEl>
                                          <p:spTgt spid="1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1"/>
          <p:cNvSpPr txBox="1">
            <a:spLocks noGrp="1"/>
          </p:cNvSpPr>
          <p:nvPr>
            <p:ph type="title"/>
          </p:nvPr>
        </p:nvSpPr>
        <p:spPr>
          <a:xfrm>
            <a:off x="131997" y="123079"/>
            <a:ext cx="8880006" cy="572700"/>
          </a:xfrm>
          <a:prstGeom prst="rect">
            <a:avLst/>
          </a:prstGeom>
        </p:spPr>
        <p:txBody>
          <a:bodyPr spcFirstLastPara="1" wrap="square" lIns="91425" tIns="91425" rIns="91425" bIns="91425" anchor="t" anchorCtr="0">
            <a:noAutofit/>
          </a:bodyPr>
          <a:lstStyle/>
          <a:p>
            <a:r>
              <a:rPr lang="en-US" sz="4000" dirty="0"/>
              <a:t>§ 896. Standards for residential construction</a:t>
            </a:r>
          </a:p>
        </p:txBody>
      </p:sp>
      <p:sp>
        <p:nvSpPr>
          <p:cNvPr id="121" name="Google Shape;121;p21"/>
          <p:cNvSpPr txBox="1">
            <a:spLocks noGrp="1"/>
          </p:cNvSpPr>
          <p:nvPr>
            <p:ph type="body" idx="1"/>
          </p:nvPr>
        </p:nvSpPr>
        <p:spPr>
          <a:xfrm>
            <a:off x="703586" y="1269044"/>
            <a:ext cx="8520650" cy="776650"/>
          </a:xfrm>
          <a:prstGeom prst="rect">
            <a:avLst/>
          </a:prstGeom>
        </p:spPr>
        <p:txBody>
          <a:bodyPr spcFirstLastPara="1" wrap="square" lIns="91425" tIns="91425" rIns="91425" bIns="91425" anchor="t" anchorCtr="0">
            <a:noAutofit/>
          </a:bodyPr>
          <a:lstStyle/>
          <a:p>
            <a:pPr marL="76200" lvl="0" indent="0">
              <a:buSzPts val="2400"/>
              <a:buNone/>
            </a:pPr>
            <a:r>
              <a:rPr lang="en-US" sz="3200" dirty="0"/>
              <a:t>A.  With Respect to Water Issues:</a:t>
            </a:r>
            <a:endParaRPr sz="2400" dirty="0"/>
          </a:p>
          <a:p>
            <a:pPr marL="114300" indent="0">
              <a:buNone/>
            </a:pPr>
            <a:endParaRPr lang="en-US" sz="2000" dirty="0"/>
          </a:p>
          <a:p>
            <a:pPr marL="114300" indent="0">
              <a:buNone/>
            </a:pPr>
            <a:r>
              <a:rPr lang="en-US" sz="3200" dirty="0"/>
              <a:t>B</a:t>
            </a:r>
            <a:r>
              <a:rPr lang="en-US" sz="4000" dirty="0"/>
              <a:t>. </a:t>
            </a:r>
            <a:r>
              <a:rPr lang="en-US" sz="3200" dirty="0"/>
              <a:t>With Respect to Structural Issues:</a:t>
            </a:r>
          </a:p>
          <a:p>
            <a:pPr marL="0" lvl="0" indent="0" algn="l" rtl="0">
              <a:spcBef>
                <a:spcPts val="1600"/>
              </a:spcBef>
              <a:spcAft>
                <a:spcPts val="0"/>
              </a:spcAft>
              <a:buNone/>
            </a:pPr>
            <a:endParaRPr sz="2400" dirty="0"/>
          </a:p>
          <a:p>
            <a:pPr marL="0" lvl="0" indent="0" algn="l" rtl="0">
              <a:spcBef>
                <a:spcPts val="1600"/>
              </a:spcBef>
              <a:spcAft>
                <a:spcPts val="1600"/>
              </a:spcAft>
              <a:buNone/>
            </a:pPr>
            <a:endParaRPr dirty="0"/>
          </a:p>
        </p:txBody>
      </p:sp>
      <p:sp>
        <p:nvSpPr>
          <p:cNvPr id="125" name="Google Shape;125;p21"/>
          <p:cNvSpPr txBox="1"/>
          <p:nvPr/>
        </p:nvSpPr>
        <p:spPr>
          <a:xfrm>
            <a:off x="1475575" y="4816325"/>
            <a:ext cx="6277800" cy="2889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sz="1000" b="1" dirty="0">
                <a:solidFill>
                  <a:schemeClr val="accent3"/>
                </a:solidFill>
                <a:latin typeface="Average"/>
                <a:ea typeface="Average"/>
                <a:cs typeface="Average"/>
                <a:sym typeface="Average"/>
              </a:rPr>
              <a:t>Tarkington, O’Neill, Barrack &amp; Chong ╽ Northern California Construction Defect Litigation ╽</a:t>
            </a:r>
            <a:r>
              <a:rPr lang="en" sz="1000" b="1" u="sng" dirty="0">
                <a:solidFill>
                  <a:srgbClr val="D5BA61"/>
                </a:solidFill>
                <a:latin typeface="Average"/>
                <a:ea typeface="Average"/>
                <a:cs typeface="Average"/>
                <a:sym typeface="Average"/>
                <a:hlinkClick r:id="rId3">
                  <a:extLst>
                    <a:ext uri="{A12FA001-AC4F-418D-AE19-62706E023703}">
                      <ahyp:hlinkClr xmlns:ahyp="http://schemas.microsoft.com/office/drawing/2018/hyperlinkcolor" val="tx"/>
                    </a:ext>
                  </a:extLst>
                </a:hlinkClick>
              </a:rPr>
              <a:t>www.to2law.com</a:t>
            </a:r>
            <a:endParaRPr sz="1000" b="1" u="sng" dirty="0">
              <a:solidFill>
                <a:srgbClr val="D5BA61"/>
              </a:solidFill>
              <a:latin typeface="Average"/>
              <a:ea typeface="Average"/>
              <a:cs typeface="Average"/>
              <a:sym typeface="Average"/>
              <a:hlinkClick r:id="rId3">
                <a:extLst>
                  <a:ext uri="{A12FA001-AC4F-418D-AE19-62706E023703}">
                    <ahyp:hlinkClr xmlns:ahyp="http://schemas.microsoft.com/office/drawing/2018/hyperlinkcolor" val="tx"/>
                  </a:ext>
                </a:extLst>
              </a:hlinkClick>
            </a:endParaRPr>
          </a:p>
          <a:p>
            <a:pPr marL="0" lvl="0" indent="0" algn="l" rtl="0">
              <a:spcBef>
                <a:spcPts val="0"/>
              </a:spcBef>
              <a:spcAft>
                <a:spcPts val="0"/>
              </a:spcAft>
              <a:buNone/>
            </a:pPr>
            <a:endParaRPr sz="1000" dirty="0">
              <a:solidFill>
                <a:schemeClr val="accent3"/>
              </a:solidFill>
              <a:latin typeface="Average"/>
              <a:ea typeface="Average"/>
              <a:cs typeface="Average"/>
              <a:sym typeface="Average"/>
            </a:endParaRPr>
          </a:p>
        </p:txBody>
      </p:sp>
      <p:sp>
        <p:nvSpPr>
          <p:cNvPr id="15" name="Google Shape;121;p21">
            <a:extLst>
              <a:ext uri="{FF2B5EF4-FFF2-40B4-BE49-F238E27FC236}">
                <a16:creationId xmlns:a16="http://schemas.microsoft.com/office/drawing/2014/main" id="{D79D9D91-9747-4DDB-8BB6-D9289F5AF8E6}"/>
              </a:ext>
            </a:extLst>
          </p:cNvPr>
          <p:cNvSpPr txBox="1">
            <a:spLocks/>
          </p:cNvSpPr>
          <p:nvPr/>
        </p:nvSpPr>
        <p:spPr>
          <a:xfrm>
            <a:off x="703586" y="3178875"/>
            <a:ext cx="8520650" cy="77665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accent3"/>
              </a:buClr>
              <a:buSzPts val="1800"/>
              <a:buFont typeface="Average"/>
              <a:buChar char="●"/>
              <a:defRPr sz="1800" b="0" i="0" u="none" strike="noStrike" cap="none">
                <a:solidFill>
                  <a:schemeClr val="accent3"/>
                </a:solidFill>
                <a:latin typeface="Average"/>
                <a:ea typeface="Average"/>
                <a:cs typeface="Average"/>
                <a:sym typeface="Average"/>
              </a:defRPr>
            </a:lvl1pPr>
            <a:lvl2pPr marL="914400" marR="0" lvl="1"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2pPr>
            <a:lvl3pPr marL="1371600" marR="0" lvl="2"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3pPr>
            <a:lvl4pPr marL="1828800" marR="0" lvl="3"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4pPr>
            <a:lvl5pPr marL="2286000" marR="0" lvl="4"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5pPr>
            <a:lvl6pPr marL="2743200" marR="0" lvl="5"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6pPr>
            <a:lvl7pPr marL="3200400" marR="0" lvl="6"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7pPr>
            <a:lvl8pPr marL="3657600" marR="0" lvl="7" indent="-317500" algn="l" rtl="0">
              <a:lnSpc>
                <a:spcPct val="115000"/>
              </a:lnSpc>
              <a:spcBef>
                <a:spcPts val="1600"/>
              </a:spcBef>
              <a:spcAft>
                <a:spcPts val="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8pPr>
            <a:lvl9pPr marL="4114800" marR="0" lvl="8" indent="-317500" algn="l" rtl="0">
              <a:lnSpc>
                <a:spcPct val="115000"/>
              </a:lnSpc>
              <a:spcBef>
                <a:spcPts val="1600"/>
              </a:spcBef>
              <a:spcAft>
                <a:spcPts val="1600"/>
              </a:spcAft>
              <a:buClr>
                <a:schemeClr val="accent3"/>
              </a:buClr>
              <a:buSzPts val="1400"/>
              <a:buFont typeface="Average"/>
              <a:buChar char="■"/>
              <a:defRPr sz="1400" b="0" i="0" u="none" strike="noStrike" cap="none">
                <a:solidFill>
                  <a:schemeClr val="accent3"/>
                </a:solidFill>
                <a:latin typeface="Average"/>
                <a:ea typeface="Average"/>
                <a:cs typeface="Average"/>
                <a:sym typeface="Average"/>
              </a:defRPr>
            </a:lvl9pPr>
          </a:lstStyle>
          <a:p>
            <a:pPr marL="76200" indent="0">
              <a:buSzPts val="2400"/>
              <a:buNone/>
            </a:pPr>
            <a:r>
              <a:rPr lang="en-US" sz="3200" dirty="0"/>
              <a:t>C. With Respect to Soil Issues:</a:t>
            </a:r>
          </a:p>
          <a:p>
            <a:pPr marL="0" indent="0">
              <a:spcBef>
                <a:spcPts val="1600"/>
              </a:spcBef>
              <a:spcAft>
                <a:spcPts val="1600"/>
              </a:spcAft>
              <a:buFont typeface="Average"/>
              <a:buNone/>
            </a:pPr>
            <a:endParaRPr lang="en-US" dirty="0"/>
          </a:p>
        </p:txBody>
      </p:sp>
    </p:spTree>
    <p:extLst>
      <p:ext uri="{BB962C8B-B14F-4D97-AF65-F5344CB8AC3E}">
        <p14:creationId xmlns:p14="http://schemas.microsoft.com/office/powerpoint/2010/main" val="262043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anim calcmode="lin" valueType="num">
                                      <p:cBhvr additive="base">
                                        <p:cTn id="7" dur="400"/>
                                        <p:tgtEl>
                                          <p:spTgt spid="121">
                                            <p:txEl>
                                              <p:pRg st="0" end="0"/>
                                            </p:txEl>
                                          </p:spTgt>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21">
                                            <p:txEl>
                                              <p:pRg st="2" end="2"/>
                                            </p:txEl>
                                          </p:spTgt>
                                        </p:tgtEl>
                                        <p:attrNameLst>
                                          <p:attrName>style.visibility</p:attrName>
                                        </p:attrNameLst>
                                      </p:cBhvr>
                                      <p:to>
                                        <p:strVal val="visible"/>
                                      </p:to>
                                    </p:set>
                                    <p:anim calcmode="lin" valueType="num">
                                      <p:cBhvr additive="base">
                                        <p:cTn id="12" dur="400"/>
                                        <p:tgtEl>
                                          <p:spTgt spid="121">
                                            <p:txEl>
                                              <p:pRg st="2" end="2"/>
                                            </p:txEl>
                                          </p:spTgt>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 calcmode="lin" valueType="num">
                                      <p:cBhvr additive="base">
                                        <p:cTn id="17" dur="400"/>
                                        <p:tgtEl>
                                          <p:spTgt spid="15">
                                            <p:txEl>
                                              <p:pRg st="0" end="0"/>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993</Words>
  <Application>Microsoft Office PowerPoint</Application>
  <PresentationFormat>On-screen Show (16:9)</PresentationFormat>
  <Paragraphs>131</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Oswald</vt:lpstr>
      <vt:lpstr>Average</vt:lpstr>
      <vt:lpstr>Corsiva</vt:lpstr>
      <vt:lpstr>Slate</vt:lpstr>
      <vt:lpstr>NORTHERN CALIFORNIA CONSTRUCTION DEFECT LITIGATION  </vt:lpstr>
      <vt:lpstr>TYPICAL CD LITIGATION PROCEDURES</vt:lpstr>
      <vt:lpstr>I.    Pre-Litigation Procedures: (SB 800/CC §§ 910, et seq.) </vt:lpstr>
      <vt:lpstr>II. Pre-Trial Orders/Special Masters</vt:lpstr>
      <vt:lpstr>III. Cross-Complaints</vt:lpstr>
      <vt:lpstr>IV.  Mediation</vt:lpstr>
      <vt:lpstr>SUBSTANTIVE CONSIDERATIONS</vt:lpstr>
      <vt:lpstr>Typical Complaints and Damages</vt:lpstr>
      <vt:lpstr>§ 896. Standards for residential construction</vt:lpstr>
      <vt:lpstr>§ 896. Standards for residential construction    continued…</vt:lpstr>
      <vt:lpstr>§ 896. Standards for residential construction continued…</vt:lpstr>
      <vt:lpstr>Typical Complaints and Damages Continued…</vt:lpstr>
      <vt:lpstr>II. Statutes of Limitations</vt:lpstr>
      <vt:lpstr>III.  Express Indemnity / Additional Insured Obligations</vt:lpstr>
      <vt:lpstr>III.  Express Indemnity / Insured Obligations Continued...</vt:lpstr>
      <vt:lpstr>IV. Insurance Obligations</vt:lpstr>
      <vt:lpstr>IV. Insurance Obligations Continued...</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NORTHERN CALIFORNIA CONSTRUCTION DEFECT LITIGATION</dc:title>
  <dc:creator>Samantha Lewin</dc:creator>
  <cp:lastModifiedBy>Samantha Lewin</cp:lastModifiedBy>
  <cp:revision>11</cp:revision>
  <dcterms:modified xsi:type="dcterms:W3CDTF">2019-06-29T22:16:28Z</dcterms:modified>
</cp:coreProperties>
</file>